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43" r:id="rId3"/>
    <p:sldId id="436" r:id="rId4"/>
    <p:sldId id="259" r:id="rId5"/>
    <p:sldId id="260" r:id="rId6"/>
    <p:sldId id="444" r:id="rId7"/>
    <p:sldId id="449" r:id="rId8"/>
    <p:sldId id="446" r:id="rId9"/>
    <p:sldId id="450" r:id="rId10"/>
    <p:sldId id="448" r:id="rId11"/>
    <p:sldId id="262" r:id="rId12"/>
    <p:sldId id="439" r:id="rId13"/>
    <p:sldId id="440" r:id="rId14"/>
    <p:sldId id="265" r:id="rId15"/>
    <p:sldId id="451" r:id="rId16"/>
    <p:sldId id="264" r:id="rId17"/>
    <p:sldId id="435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indows.old\Users\LEVISON%20CHIWAULA\OneDrive\Documents\UNIMA\SIECD\Policy%20brie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Kg of Maize/kg of Fertilizer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75-4F7C-A83B-7094D63B67E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75-4F7C-A83B-7094D63B67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75-4F7C-A83B-7094D63B67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Sheet1!$B$2:$B$4</c:f>
              <c:strCache>
                <c:ptCount val="3"/>
                <c:pt idx="0">
                  <c:v>Contol</c:v>
                </c:pt>
                <c:pt idx="1">
                  <c:v>Organic Fertilizer</c:v>
                </c:pt>
                <c:pt idx="2">
                  <c:v>Organc Fertilizer plus Lime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4.5859624663314174</c:v>
                </c:pt>
                <c:pt idx="1">
                  <c:v>7.8786835171573752</c:v>
                </c:pt>
                <c:pt idx="2">
                  <c:v>6.5349965145222697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75-4F7C-A83B-7094D63B6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1548799"/>
        <c:axId val="521550047"/>
      </c:barChart>
      <c:catAx>
        <c:axId val="521548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550047"/>
        <c:crosses val="autoZero"/>
        <c:auto val="1"/>
        <c:lblAlgn val="ctr"/>
        <c:lblOffset val="100"/>
        <c:noMultiLvlLbl val="0"/>
      </c:catAx>
      <c:valAx>
        <c:axId val="521550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Kg of Maize/kg of inorganic fertilizer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548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73322-190F-461E-B196-673711B841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DF49D-69D2-4FAC-8120-CBB0BE9F5E1C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Promoting the adoption/use of SFMIs through the existing government extension services</a:t>
          </a:r>
        </a:p>
      </dgm:t>
    </dgm:pt>
    <dgm:pt modelId="{219EA898-0129-4153-BE59-DE5929F6C39F}" type="parTrans" cxnId="{CC1CFCF2-FA18-4A1E-988E-061353C152F3}">
      <dgm:prSet/>
      <dgm:spPr/>
      <dgm:t>
        <a:bodyPr/>
        <a:lstStyle/>
        <a:p>
          <a:endParaRPr lang="en-US"/>
        </a:p>
      </dgm:t>
    </dgm:pt>
    <dgm:pt modelId="{57E38C7C-B448-4D84-91C5-6E2425CE1428}" type="sibTrans" cxnId="{CC1CFCF2-FA18-4A1E-988E-061353C152F3}">
      <dgm:prSet/>
      <dgm:spPr/>
      <dgm:t>
        <a:bodyPr/>
        <a:lstStyle/>
        <a:p>
          <a:endParaRPr lang="en-US"/>
        </a:p>
      </dgm:t>
    </dgm:pt>
    <dgm:pt modelId="{F59C32A0-0586-43D4-A1B2-C36B79A273B0}">
      <dgm:prSet phldrT="[Text]" phldr="1"/>
      <dgm:spPr/>
      <dgm:t>
        <a:bodyPr/>
        <a:lstStyle/>
        <a:p>
          <a:endParaRPr lang="en-US" dirty="0"/>
        </a:p>
      </dgm:t>
    </dgm:pt>
    <dgm:pt modelId="{065D4384-CFF1-409C-9955-D707C32AD056}" type="parTrans" cxnId="{CDE36D47-3585-4A78-86B2-4E335591A947}">
      <dgm:prSet/>
      <dgm:spPr/>
      <dgm:t>
        <a:bodyPr/>
        <a:lstStyle/>
        <a:p>
          <a:endParaRPr lang="en-US"/>
        </a:p>
      </dgm:t>
    </dgm:pt>
    <dgm:pt modelId="{CBE79198-A4D0-4963-B03F-5AA1216110AF}" type="sibTrans" cxnId="{CDE36D47-3585-4A78-86B2-4E335591A947}">
      <dgm:prSet/>
      <dgm:spPr/>
      <dgm:t>
        <a:bodyPr/>
        <a:lstStyle/>
        <a:p>
          <a:endParaRPr lang="en-US"/>
        </a:p>
      </dgm:t>
    </dgm:pt>
    <dgm:pt modelId="{CB2DE84E-F148-4DFA-B277-C7DCBD777BBB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Making access to AIP subsidies conditional on adopting agricultural lime and organic fertilizer</a:t>
          </a:r>
        </a:p>
      </dgm:t>
    </dgm:pt>
    <dgm:pt modelId="{6B32A79C-FDAE-4C36-BD40-CA23DB95D562}" type="parTrans" cxnId="{CF4F5366-86D5-4C00-8B00-5B7357970F7B}">
      <dgm:prSet/>
      <dgm:spPr/>
      <dgm:t>
        <a:bodyPr/>
        <a:lstStyle/>
        <a:p>
          <a:endParaRPr lang="en-US"/>
        </a:p>
      </dgm:t>
    </dgm:pt>
    <dgm:pt modelId="{478CB5EB-E56D-4937-A76A-87FCF4C0507D}" type="sibTrans" cxnId="{CF4F5366-86D5-4C00-8B00-5B7357970F7B}">
      <dgm:prSet/>
      <dgm:spPr/>
      <dgm:t>
        <a:bodyPr/>
        <a:lstStyle/>
        <a:p>
          <a:endParaRPr lang="en-US"/>
        </a:p>
      </dgm:t>
    </dgm:pt>
    <dgm:pt modelId="{241D493F-0636-43E4-861B-AFB68771B765}">
      <dgm:prSet phldrT="[Text]" phldr="1"/>
      <dgm:spPr/>
      <dgm:t>
        <a:bodyPr/>
        <a:lstStyle/>
        <a:p>
          <a:endParaRPr lang="en-US" dirty="0"/>
        </a:p>
      </dgm:t>
    </dgm:pt>
    <dgm:pt modelId="{E9FD5339-2F08-40A1-9877-113198BF12F5}" type="parTrans" cxnId="{A59C2480-E114-4CEC-9130-7C82BD60313F}">
      <dgm:prSet/>
      <dgm:spPr/>
      <dgm:t>
        <a:bodyPr/>
        <a:lstStyle/>
        <a:p>
          <a:endParaRPr lang="en-US"/>
        </a:p>
      </dgm:t>
    </dgm:pt>
    <dgm:pt modelId="{9AED8A53-1E6E-478D-B5A2-B2FB850D75BC}" type="sibTrans" cxnId="{A59C2480-E114-4CEC-9130-7C82BD60313F}">
      <dgm:prSet/>
      <dgm:spPr/>
      <dgm:t>
        <a:bodyPr/>
        <a:lstStyle/>
        <a:p>
          <a:endParaRPr lang="en-US"/>
        </a:p>
      </dgm:t>
    </dgm:pt>
    <dgm:pt modelId="{A9D066EB-9613-40AF-A366-E154A41B2345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Adding organic fertilizer and agricultural lime to subsidized inputs</a:t>
          </a:r>
        </a:p>
      </dgm:t>
    </dgm:pt>
    <dgm:pt modelId="{2D7C384C-195C-4069-9A86-E75845C72CE0}" type="parTrans" cxnId="{0C0A83F2-7391-4A3B-9309-A24864B0BCB0}">
      <dgm:prSet/>
      <dgm:spPr/>
      <dgm:t>
        <a:bodyPr/>
        <a:lstStyle/>
        <a:p>
          <a:endParaRPr lang="en-US"/>
        </a:p>
      </dgm:t>
    </dgm:pt>
    <dgm:pt modelId="{79C889BE-B4F5-4437-9829-939F463C47EA}" type="sibTrans" cxnId="{0C0A83F2-7391-4A3B-9309-A24864B0BCB0}">
      <dgm:prSet/>
      <dgm:spPr/>
      <dgm:t>
        <a:bodyPr/>
        <a:lstStyle/>
        <a:p>
          <a:endParaRPr lang="en-US"/>
        </a:p>
      </dgm:t>
    </dgm:pt>
    <dgm:pt modelId="{F2776B8D-C311-4222-938E-1696E5086C38}">
      <dgm:prSet/>
      <dgm:spPr/>
      <dgm:t>
        <a:bodyPr/>
        <a:lstStyle/>
        <a:p>
          <a:endParaRPr lang="en-US"/>
        </a:p>
      </dgm:t>
    </dgm:pt>
    <dgm:pt modelId="{2CDDE809-3A61-4912-B4F5-89B96D6D3FDA}" type="parTrans" cxnId="{1F359143-403A-4504-84E8-BF98CFDFA4EA}">
      <dgm:prSet/>
      <dgm:spPr/>
      <dgm:t>
        <a:bodyPr/>
        <a:lstStyle/>
        <a:p>
          <a:endParaRPr lang="en-US"/>
        </a:p>
      </dgm:t>
    </dgm:pt>
    <dgm:pt modelId="{7E891B97-08F5-4FA4-AE2D-B55FAD5D8AA4}" type="sibTrans" cxnId="{1F359143-403A-4504-84E8-BF98CFDFA4EA}">
      <dgm:prSet/>
      <dgm:spPr/>
      <dgm:t>
        <a:bodyPr/>
        <a:lstStyle/>
        <a:p>
          <a:endParaRPr lang="en-US"/>
        </a:p>
      </dgm:t>
    </dgm:pt>
    <dgm:pt modelId="{80F35E2F-97C6-4227-82ED-D29CDE3D1420}" type="pres">
      <dgm:prSet presAssocID="{C5873322-190F-461E-B196-673711B841E4}" presName="linear" presStyleCnt="0">
        <dgm:presLayoutVars>
          <dgm:animLvl val="lvl"/>
          <dgm:resizeHandles val="exact"/>
        </dgm:presLayoutVars>
      </dgm:prSet>
      <dgm:spPr/>
    </dgm:pt>
    <dgm:pt modelId="{B692A820-9331-45E0-8535-FBAF1656D889}" type="pres">
      <dgm:prSet presAssocID="{A9D066EB-9613-40AF-A366-E154A41B234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76ED5D-4878-4F9D-9356-7FB173F05706}" type="pres">
      <dgm:prSet presAssocID="{A9D066EB-9613-40AF-A366-E154A41B2345}" presName="childText" presStyleLbl="revTx" presStyleIdx="0" presStyleCnt="3">
        <dgm:presLayoutVars>
          <dgm:bulletEnabled val="1"/>
        </dgm:presLayoutVars>
      </dgm:prSet>
      <dgm:spPr/>
    </dgm:pt>
    <dgm:pt modelId="{867678CB-D5B1-42EF-9D41-CE2195A0DD92}" type="pres">
      <dgm:prSet presAssocID="{D9BDF49D-69D2-4FAC-8120-CBB0BE9F5E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9D90A2-3B5D-40CA-8800-9DD844CF48BD}" type="pres">
      <dgm:prSet presAssocID="{D9BDF49D-69D2-4FAC-8120-CBB0BE9F5E1C}" presName="childText" presStyleLbl="revTx" presStyleIdx="1" presStyleCnt="3">
        <dgm:presLayoutVars>
          <dgm:bulletEnabled val="1"/>
        </dgm:presLayoutVars>
      </dgm:prSet>
      <dgm:spPr/>
    </dgm:pt>
    <dgm:pt modelId="{B3CD5FEE-0873-49C3-8CA9-E794B1F332E6}" type="pres">
      <dgm:prSet presAssocID="{CB2DE84E-F148-4DFA-B277-C7DCBD777BB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14F95F2-62EE-4E88-B317-92CF8FAE42CF}" type="pres">
      <dgm:prSet presAssocID="{CB2DE84E-F148-4DFA-B277-C7DCBD777BB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24DB71A-5586-41FC-8997-34F37843FE3B}" type="presOf" srcId="{C5873322-190F-461E-B196-673711B841E4}" destId="{80F35E2F-97C6-4227-82ED-D29CDE3D1420}" srcOrd="0" destOrd="0" presId="urn:microsoft.com/office/officeart/2005/8/layout/vList2"/>
    <dgm:cxn modelId="{9EC26A2A-943C-476A-AAEA-DC2D00429039}" type="presOf" srcId="{D9BDF49D-69D2-4FAC-8120-CBB0BE9F5E1C}" destId="{867678CB-D5B1-42EF-9D41-CE2195A0DD92}" srcOrd="0" destOrd="0" presId="urn:microsoft.com/office/officeart/2005/8/layout/vList2"/>
    <dgm:cxn modelId="{8F753630-188B-4EFD-911E-2A1483F26370}" type="presOf" srcId="{CB2DE84E-F148-4DFA-B277-C7DCBD777BBB}" destId="{B3CD5FEE-0873-49C3-8CA9-E794B1F332E6}" srcOrd="0" destOrd="0" presId="urn:microsoft.com/office/officeart/2005/8/layout/vList2"/>
    <dgm:cxn modelId="{2A887261-4509-4183-8B33-312069F3681C}" type="presOf" srcId="{A9D066EB-9613-40AF-A366-E154A41B2345}" destId="{B692A820-9331-45E0-8535-FBAF1656D889}" srcOrd="0" destOrd="0" presId="urn:microsoft.com/office/officeart/2005/8/layout/vList2"/>
    <dgm:cxn modelId="{1F359143-403A-4504-84E8-BF98CFDFA4EA}" srcId="{A9D066EB-9613-40AF-A366-E154A41B2345}" destId="{F2776B8D-C311-4222-938E-1696E5086C38}" srcOrd="0" destOrd="0" parTransId="{2CDDE809-3A61-4912-B4F5-89B96D6D3FDA}" sibTransId="{7E891B97-08F5-4FA4-AE2D-B55FAD5D8AA4}"/>
    <dgm:cxn modelId="{CF4F5366-86D5-4C00-8B00-5B7357970F7B}" srcId="{C5873322-190F-461E-B196-673711B841E4}" destId="{CB2DE84E-F148-4DFA-B277-C7DCBD777BBB}" srcOrd="2" destOrd="0" parTransId="{6B32A79C-FDAE-4C36-BD40-CA23DB95D562}" sibTransId="{478CB5EB-E56D-4937-A76A-87FCF4C0507D}"/>
    <dgm:cxn modelId="{CDE36D47-3585-4A78-86B2-4E335591A947}" srcId="{D9BDF49D-69D2-4FAC-8120-CBB0BE9F5E1C}" destId="{F59C32A0-0586-43D4-A1B2-C36B79A273B0}" srcOrd="0" destOrd="0" parTransId="{065D4384-CFF1-409C-9955-D707C32AD056}" sibTransId="{CBE79198-A4D0-4963-B03F-5AA1216110AF}"/>
    <dgm:cxn modelId="{A59C2480-E114-4CEC-9130-7C82BD60313F}" srcId="{CB2DE84E-F148-4DFA-B277-C7DCBD777BBB}" destId="{241D493F-0636-43E4-861B-AFB68771B765}" srcOrd="0" destOrd="0" parTransId="{E9FD5339-2F08-40A1-9877-113198BF12F5}" sibTransId="{9AED8A53-1E6E-478D-B5A2-B2FB850D75BC}"/>
    <dgm:cxn modelId="{116A259B-9BCE-401C-A22B-7618D98F15F7}" type="presOf" srcId="{F2776B8D-C311-4222-938E-1696E5086C38}" destId="{D076ED5D-4878-4F9D-9356-7FB173F05706}" srcOrd="0" destOrd="0" presId="urn:microsoft.com/office/officeart/2005/8/layout/vList2"/>
    <dgm:cxn modelId="{94D343C6-1852-497E-AC83-062A342FD574}" type="presOf" srcId="{F59C32A0-0586-43D4-A1B2-C36B79A273B0}" destId="{CB9D90A2-3B5D-40CA-8800-9DD844CF48BD}" srcOrd="0" destOrd="0" presId="urn:microsoft.com/office/officeart/2005/8/layout/vList2"/>
    <dgm:cxn modelId="{B38EE4C7-CDFF-4E9F-AFFD-4B55FCB28E20}" type="presOf" srcId="{241D493F-0636-43E4-861B-AFB68771B765}" destId="{314F95F2-62EE-4E88-B317-92CF8FAE42CF}" srcOrd="0" destOrd="0" presId="urn:microsoft.com/office/officeart/2005/8/layout/vList2"/>
    <dgm:cxn modelId="{0C0A83F2-7391-4A3B-9309-A24864B0BCB0}" srcId="{C5873322-190F-461E-B196-673711B841E4}" destId="{A9D066EB-9613-40AF-A366-E154A41B2345}" srcOrd="0" destOrd="0" parTransId="{2D7C384C-195C-4069-9A86-E75845C72CE0}" sibTransId="{79C889BE-B4F5-4437-9829-939F463C47EA}"/>
    <dgm:cxn modelId="{CC1CFCF2-FA18-4A1E-988E-061353C152F3}" srcId="{C5873322-190F-461E-B196-673711B841E4}" destId="{D9BDF49D-69D2-4FAC-8120-CBB0BE9F5E1C}" srcOrd="1" destOrd="0" parTransId="{219EA898-0129-4153-BE59-DE5929F6C39F}" sibTransId="{57E38C7C-B448-4D84-91C5-6E2425CE1428}"/>
    <dgm:cxn modelId="{414909F8-A52B-41D2-ACAC-11FA54863536}" type="presParOf" srcId="{80F35E2F-97C6-4227-82ED-D29CDE3D1420}" destId="{B692A820-9331-45E0-8535-FBAF1656D889}" srcOrd="0" destOrd="0" presId="urn:microsoft.com/office/officeart/2005/8/layout/vList2"/>
    <dgm:cxn modelId="{187F29EC-2F7B-4848-9C88-2F8E626242EF}" type="presParOf" srcId="{80F35E2F-97C6-4227-82ED-D29CDE3D1420}" destId="{D076ED5D-4878-4F9D-9356-7FB173F05706}" srcOrd="1" destOrd="0" presId="urn:microsoft.com/office/officeart/2005/8/layout/vList2"/>
    <dgm:cxn modelId="{09D24057-AFEF-42D5-BBAF-A218E3C6B049}" type="presParOf" srcId="{80F35E2F-97C6-4227-82ED-D29CDE3D1420}" destId="{867678CB-D5B1-42EF-9D41-CE2195A0DD92}" srcOrd="2" destOrd="0" presId="urn:microsoft.com/office/officeart/2005/8/layout/vList2"/>
    <dgm:cxn modelId="{2212459A-D7D2-4068-959A-93E99ABE46B3}" type="presParOf" srcId="{80F35E2F-97C6-4227-82ED-D29CDE3D1420}" destId="{CB9D90A2-3B5D-40CA-8800-9DD844CF48BD}" srcOrd="3" destOrd="0" presId="urn:microsoft.com/office/officeart/2005/8/layout/vList2"/>
    <dgm:cxn modelId="{3B7E631D-AE3D-4465-A4A6-AF0F9228C36A}" type="presParOf" srcId="{80F35E2F-97C6-4227-82ED-D29CDE3D1420}" destId="{B3CD5FEE-0873-49C3-8CA9-E794B1F332E6}" srcOrd="4" destOrd="0" presId="urn:microsoft.com/office/officeart/2005/8/layout/vList2"/>
    <dgm:cxn modelId="{9A3C4BFA-5FD5-4583-BF2F-8BDC5E1AEE16}" type="presParOf" srcId="{80F35E2F-97C6-4227-82ED-D29CDE3D1420}" destId="{314F95F2-62EE-4E88-B317-92CF8FAE42C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2A820-9331-45E0-8535-FBAF1656D889}">
      <dsp:nvSpPr>
        <dsp:cNvPr id="0" name=""/>
        <dsp:cNvSpPr/>
      </dsp:nvSpPr>
      <dsp:spPr>
        <a:xfrm>
          <a:off x="0" y="64975"/>
          <a:ext cx="105156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entury Gothic" panose="020B0502020202020204" pitchFamily="34" charset="0"/>
            </a:rPr>
            <a:t>Adding organic fertilizer and agricultural lime to subsidized inputs</a:t>
          </a:r>
        </a:p>
      </dsp:txBody>
      <dsp:txXfrm>
        <a:off x="48481" y="113456"/>
        <a:ext cx="10418638" cy="896166"/>
      </dsp:txXfrm>
    </dsp:sp>
    <dsp:sp modelId="{D076ED5D-4878-4F9D-9356-7FB173F05706}">
      <dsp:nvSpPr>
        <dsp:cNvPr id="0" name=""/>
        <dsp:cNvSpPr/>
      </dsp:nvSpPr>
      <dsp:spPr>
        <a:xfrm>
          <a:off x="0" y="1058104"/>
          <a:ext cx="10515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/>
        </a:p>
      </dsp:txBody>
      <dsp:txXfrm>
        <a:off x="0" y="1058104"/>
        <a:ext cx="10515600" cy="414000"/>
      </dsp:txXfrm>
    </dsp:sp>
    <dsp:sp modelId="{867678CB-D5B1-42EF-9D41-CE2195A0DD92}">
      <dsp:nvSpPr>
        <dsp:cNvPr id="0" name=""/>
        <dsp:cNvSpPr/>
      </dsp:nvSpPr>
      <dsp:spPr>
        <a:xfrm>
          <a:off x="0" y="1472104"/>
          <a:ext cx="105156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entury Gothic" panose="020B0502020202020204" pitchFamily="34" charset="0"/>
            </a:rPr>
            <a:t>Promoting the adoption/use of SFMIs through the existing government extension services</a:t>
          </a:r>
        </a:p>
      </dsp:txBody>
      <dsp:txXfrm>
        <a:off x="48481" y="1520585"/>
        <a:ext cx="10418638" cy="896166"/>
      </dsp:txXfrm>
    </dsp:sp>
    <dsp:sp modelId="{CB9D90A2-3B5D-40CA-8800-9DD844CF48BD}">
      <dsp:nvSpPr>
        <dsp:cNvPr id="0" name=""/>
        <dsp:cNvSpPr/>
      </dsp:nvSpPr>
      <dsp:spPr>
        <a:xfrm>
          <a:off x="0" y="2465233"/>
          <a:ext cx="10515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2465233"/>
        <a:ext cx="10515600" cy="414000"/>
      </dsp:txXfrm>
    </dsp:sp>
    <dsp:sp modelId="{B3CD5FEE-0873-49C3-8CA9-E794B1F332E6}">
      <dsp:nvSpPr>
        <dsp:cNvPr id="0" name=""/>
        <dsp:cNvSpPr/>
      </dsp:nvSpPr>
      <dsp:spPr>
        <a:xfrm>
          <a:off x="0" y="2879233"/>
          <a:ext cx="105156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entury Gothic" panose="020B0502020202020204" pitchFamily="34" charset="0"/>
            </a:rPr>
            <a:t>Making access to AIP subsidies conditional on adopting agricultural lime and organic fertilizer</a:t>
          </a:r>
        </a:p>
      </dsp:txBody>
      <dsp:txXfrm>
        <a:off x="48481" y="2927714"/>
        <a:ext cx="10418638" cy="896166"/>
      </dsp:txXfrm>
    </dsp:sp>
    <dsp:sp modelId="{314F95F2-62EE-4E88-B317-92CF8FAE42CF}">
      <dsp:nvSpPr>
        <dsp:cNvPr id="0" name=""/>
        <dsp:cNvSpPr/>
      </dsp:nvSpPr>
      <dsp:spPr>
        <a:xfrm>
          <a:off x="0" y="3872362"/>
          <a:ext cx="10515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/>
        </a:p>
      </dsp:txBody>
      <dsp:txXfrm>
        <a:off x="0" y="3872362"/>
        <a:ext cx="10515600" cy="41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D63EF-08E5-4B0A-BA08-A878B7BE28F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6BF2C-DCD8-487B-B098-8A8815FAD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8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2024-10-30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716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2024-10-30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859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2024-10-30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314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2024-10-30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667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2024-10-30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300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2024-10-30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031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2024-10-30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261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2024-10-30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160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2024-10-30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28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2024-10-30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618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2024-10-30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473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1FBA1-28FA-49D4-89A2-CF1BEDA3FA0E}" type="datetimeFigureOut">
              <a:rPr lang="fr-CA" smtClean="0"/>
              <a:t>2024-10-30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E0CC-80B6-4B59-8E8E-E6852B52EF6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316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33376" y="1860697"/>
            <a:ext cx="100477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32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Productivity</a:t>
            </a:r>
            <a:r>
              <a:rPr lang="fr-CA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impact of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Integrating Soil Fertility Management Interventions (SFMIs) in the Input Subsidy Programs (ISPs)</a:t>
            </a:r>
            <a:r>
              <a:rPr lang="fr-CA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Evidence from a Randomized Controlled Trial in Malawi</a:t>
            </a:r>
            <a:endParaRPr lang="fr-CA" sz="32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62987" y="5146158"/>
            <a:ext cx="8601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b="1" dirty="0" err="1">
                <a:latin typeface="Century Gothic" panose="020B0502020202020204" pitchFamily="34" charset="0"/>
              </a:rPr>
              <a:t>Levison</a:t>
            </a:r>
            <a:r>
              <a:rPr lang="fr-CA" b="1" dirty="0">
                <a:latin typeface="Century Gothic" panose="020B0502020202020204" pitchFamily="34" charset="0"/>
              </a:rPr>
              <a:t> </a:t>
            </a:r>
            <a:r>
              <a:rPr lang="fr-CA" b="1" dirty="0" err="1">
                <a:latin typeface="Century Gothic" panose="020B0502020202020204" pitchFamily="34" charset="0"/>
              </a:rPr>
              <a:t>Chiwaula</a:t>
            </a:r>
            <a:r>
              <a:rPr lang="fr-CA" dirty="0">
                <a:latin typeface="Century Gothic" panose="020B0502020202020204" pitchFamily="34" charset="0"/>
              </a:rPr>
              <a:t>, </a:t>
            </a:r>
            <a:r>
              <a:rPr lang="fr-CA" dirty="0" err="1">
                <a:latin typeface="Century Gothic" panose="020B0502020202020204" pitchFamily="34" charset="0"/>
              </a:rPr>
              <a:t>Christone</a:t>
            </a:r>
            <a:r>
              <a:rPr lang="fr-CA" dirty="0">
                <a:latin typeface="Century Gothic" panose="020B0502020202020204" pitchFamily="34" charset="0"/>
              </a:rPr>
              <a:t> J. </a:t>
            </a:r>
            <a:r>
              <a:rPr lang="fr-CA" dirty="0" err="1">
                <a:latin typeface="Century Gothic" panose="020B0502020202020204" pitchFamily="34" charset="0"/>
              </a:rPr>
              <a:t>Nyondo</a:t>
            </a:r>
            <a:r>
              <a:rPr lang="fr-CA" dirty="0">
                <a:latin typeface="Century Gothic" panose="020B0502020202020204" pitchFamily="34" charset="0"/>
              </a:rPr>
              <a:t>, Dinah T. </a:t>
            </a:r>
            <a:r>
              <a:rPr lang="fr-CA" dirty="0" err="1">
                <a:latin typeface="Century Gothic" panose="020B0502020202020204" pitchFamily="34" charset="0"/>
              </a:rPr>
              <a:t>Salonga</a:t>
            </a:r>
            <a:r>
              <a:rPr lang="fr-CA" dirty="0">
                <a:latin typeface="Century Gothic" panose="020B0502020202020204" pitchFamily="34" charset="0"/>
              </a:rPr>
              <a:t>, Moses </a:t>
            </a:r>
            <a:r>
              <a:rPr lang="fr-CA" dirty="0" err="1">
                <a:latin typeface="Century Gothic" panose="020B0502020202020204" pitchFamily="34" charset="0"/>
              </a:rPr>
              <a:t>Munthali</a:t>
            </a:r>
            <a:r>
              <a:rPr lang="fr-CA" dirty="0">
                <a:latin typeface="Century Gothic" panose="020B0502020202020204" pitchFamily="34" charset="0"/>
              </a:rPr>
              <a:t>, Maggie </a:t>
            </a:r>
            <a:r>
              <a:rPr lang="fr-CA" dirty="0" err="1">
                <a:latin typeface="Century Gothic" panose="020B0502020202020204" pitchFamily="34" charset="0"/>
              </a:rPr>
              <a:t>Munthali</a:t>
            </a:r>
            <a:r>
              <a:rPr lang="fr-CA" dirty="0">
                <a:latin typeface="Century Gothic" panose="020B0502020202020204" pitchFamily="34" charset="0"/>
              </a:rPr>
              <a:t>, Sarah </a:t>
            </a:r>
            <a:r>
              <a:rPr lang="fr-CA" dirty="0" err="1">
                <a:latin typeface="Century Gothic" panose="020B0502020202020204" pitchFamily="34" charset="0"/>
              </a:rPr>
              <a:t>Tione</a:t>
            </a:r>
            <a:r>
              <a:rPr lang="fr-CA" dirty="0">
                <a:latin typeface="Century Gothic" panose="020B0502020202020204" pitchFamily="34" charset="0"/>
              </a:rPr>
              <a:t> and </a:t>
            </a:r>
            <a:r>
              <a:rPr lang="fr-CA" dirty="0" err="1">
                <a:latin typeface="Century Gothic" panose="020B0502020202020204" pitchFamily="34" charset="0"/>
              </a:rPr>
              <a:t>Readwell</a:t>
            </a:r>
            <a:r>
              <a:rPr lang="fr-CA" dirty="0">
                <a:latin typeface="Century Gothic" panose="020B0502020202020204" pitchFamily="34" charset="0"/>
              </a:rPr>
              <a:t> </a:t>
            </a:r>
            <a:r>
              <a:rPr lang="fr-CA" dirty="0" err="1">
                <a:latin typeface="Century Gothic" panose="020B0502020202020204" pitchFamily="34" charset="0"/>
              </a:rPr>
              <a:t>Musopole</a:t>
            </a:r>
            <a:r>
              <a:rPr lang="fr-CA" dirty="0">
                <a:latin typeface="Century Gothic" panose="020B0502020202020204" pitchFamily="34" charset="0"/>
              </a:rPr>
              <a:t>. </a:t>
            </a:r>
          </a:p>
          <a:p>
            <a:pPr algn="r"/>
            <a:r>
              <a:rPr lang="fr-CA" dirty="0">
                <a:latin typeface="Century Gothic" panose="020B0502020202020204" pitchFamily="34" charset="0"/>
              </a:rPr>
              <a:t>PEP National Policy </a:t>
            </a:r>
            <a:r>
              <a:rPr lang="fr-CA" dirty="0" err="1">
                <a:latin typeface="Century Gothic" panose="020B0502020202020204" pitchFamily="34" charset="0"/>
              </a:rPr>
              <a:t>Conference</a:t>
            </a:r>
            <a:r>
              <a:rPr lang="fr-CA" dirty="0">
                <a:latin typeface="Century Gothic" panose="020B0502020202020204" pitchFamily="34" charset="0"/>
              </a:rPr>
              <a:t>– </a:t>
            </a:r>
            <a:r>
              <a:rPr lang="fr-CA" dirty="0" err="1">
                <a:latin typeface="Century Gothic" panose="020B0502020202020204" pitchFamily="34" charset="0"/>
              </a:rPr>
              <a:t>October</a:t>
            </a:r>
            <a:r>
              <a:rPr lang="fr-CA" dirty="0">
                <a:latin typeface="Century Gothic" panose="020B0502020202020204" pitchFamily="34" charset="0"/>
              </a:rPr>
              <a:t>, 2024 – Lilongwe - Malawi</a:t>
            </a:r>
          </a:p>
        </p:txBody>
      </p:sp>
    </p:spTree>
    <p:extLst>
      <p:ext uri="{BB962C8B-B14F-4D97-AF65-F5344CB8AC3E}">
        <p14:creationId xmlns:p14="http://schemas.microsoft.com/office/powerpoint/2010/main" val="335130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did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find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608019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Impact of </a:t>
            </a:r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maize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yield</a:t>
            </a:r>
            <a:endParaRPr lang="fr-CA" sz="2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91C8604-2CEA-48BC-8B08-1A5E0484A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056452"/>
              </p:ext>
            </p:extLst>
          </p:nvPr>
        </p:nvGraphicFramePr>
        <p:xfrm>
          <a:off x="933651" y="1766169"/>
          <a:ext cx="10202776" cy="37528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75713">
                  <a:extLst>
                    <a:ext uri="{9D8B030D-6E8A-4147-A177-3AD203B41FA5}">
                      <a16:colId xmlns:a16="http://schemas.microsoft.com/office/drawing/2014/main" val="1501625205"/>
                    </a:ext>
                  </a:extLst>
                </a:gridCol>
                <a:gridCol w="41783">
                  <a:extLst>
                    <a:ext uri="{9D8B030D-6E8A-4147-A177-3AD203B41FA5}">
                      <a16:colId xmlns:a16="http://schemas.microsoft.com/office/drawing/2014/main" val="1642535178"/>
                    </a:ext>
                  </a:extLst>
                </a:gridCol>
                <a:gridCol w="1886697">
                  <a:extLst>
                    <a:ext uri="{9D8B030D-6E8A-4147-A177-3AD203B41FA5}">
                      <a16:colId xmlns:a16="http://schemas.microsoft.com/office/drawing/2014/main" val="3511187201"/>
                    </a:ext>
                  </a:extLst>
                </a:gridCol>
                <a:gridCol w="41783">
                  <a:extLst>
                    <a:ext uri="{9D8B030D-6E8A-4147-A177-3AD203B41FA5}">
                      <a16:colId xmlns:a16="http://schemas.microsoft.com/office/drawing/2014/main" val="2475932270"/>
                    </a:ext>
                  </a:extLst>
                </a:gridCol>
                <a:gridCol w="963421">
                  <a:extLst>
                    <a:ext uri="{9D8B030D-6E8A-4147-A177-3AD203B41FA5}">
                      <a16:colId xmlns:a16="http://schemas.microsoft.com/office/drawing/2014/main" val="315815298"/>
                    </a:ext>
                  </a:extLst>
                </a:gridCol>
                <a:gridCol w="1914979">
                  <a:extLst>
                    <a:ext uri="{9D8B030D-6E8A-4147-A177-3AD203B41FA5}">
                      <a16:colId xmlns:a16="http://schemas.microsoft.com/office/drawing/2014/main" val="1837095073"/>
                    </a:ext>
                  </a:extLst>
                </a:gridCol>
                <a:gridCol w="1001476">
                  <a:extLst>
                    <a:ext uri="{9D8B030D-6E8A-4147-A177-3AD203B41FA5}">
                      <a16:colId xmlns:a16="http://schemas.microsoft.com/office/drawing/2014/main" val="2231649616"/>
                    </a:ext>
                  </a:extLst>
                </a:gridCol>
                <a:gridCol w="1876924">
                  <a:extLst>
                    <a:ext uri="{9D8B030D-6E8A-4147-A177-3AD203B41FA5}">
                      <a16:colId xmlns:a16="http://schemas.microsoft.com/office/drawing/2014/main" val="2080754345"/>
                    </a:ext>
                  </a:extLst>
                </a:gridCol>
              </a:tblGrid>
              <a:tr h="427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Variable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Model 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Model 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Model 3 LATE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7551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Organic Fertilizer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-364.109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 dirty="0">
                        <a:solidFill>
                          <a:schemeClr val="accent2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-360.235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-472.766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5825509"/>
                  </a:ext>
                </a:extLst>
              </a:tr>
              <a:tr h="84319">
                <a:tc>
                  <a:txBody>
                    <a:bodyPr/>
                    <a:lstStyle/>
                    <a:p>
                      <a:pPr algn="l" fontAlgn="ctr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(434.101)</a:t>
                      </a:r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 dirty="0">
                        <a:solidFill>
                          <a:schemeClr val="accent2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(434.541)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(572.916)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73547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Organic Fertilizer Plus Lime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-319.621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-338.456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-456.734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3401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(448.903)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(447.759)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(569.146)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47549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Control variables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No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Yes 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2387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4330.259***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4548.543***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4652.777***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02172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Constant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(372.048)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(388.133)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(498.907)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2938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Adjusted-R2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-0.00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5859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1312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1312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1312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188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71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did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find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577700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Impact on Fertilizer Response Rate</a:t>
            </a:r>
            <a:endParaRPr lang="fr-CA" sz="2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2C71C4-2334-429C-B440-0F23B3E203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The estimates are derived from estimated models and are all significant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 kilogram of fertilizer at basal dressing yielded the highest maize yield when we added organic fertilizer.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Organic fertilizer plus lime yielded lower response rate than organic fertilizer only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3E1BFFA-4746-4A16-B555-7352D8590B4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868818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493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>
            <a:extLst>
              <a:ext uri="{FF2B5EF4-FFF2-40B4-BE49-F238E27FC236}">
                <a16:creationId xmlns:a16="http://schemas.microsoft.com/office/drawing/2014/main" id="{56BD5132-24F2-45BD-952B-EF9D85CA6C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030" y="519950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did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find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83F3DB-DCA8-4D7A-9C28-3542961DF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3068" y="1890818"/>
            <a:ext cx="5181600" cy="435133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Participating in the OF arm increased use of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OF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by 8% and use of agricultural lime by 0.07%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Participation in OF and agricultural lime arm increased use of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OF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by 10% and use of agricultural lime by 5%.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Impact of use of agricultural lime would have been higher if supply chain was able to deliver</a:t>
            </a: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B99A0FD7-00B9-482B-A94D-70EB07A9A99D}"/>
              </a:ext>
            </a:extLst>
          </p:cNvPr>
          <p:cNvSpPr txBox="1"/>
          <p:nvPr/>
        </p:nvSpPr>
        <p:spPr>
          <a:xfrm>
            <a:off x="520993" y="1091507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Impact on adoption</a:t>
            </a:r>
            <a:endParaRPr lang="fr-CA" sz="2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C28C9AD7-2349-4A1C-AFA9-9EA7E520498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5319353"/>
              </p:ext>
            </p:extLst>
          </p:nvPr>
        </p:nvGraphicFramePr>
        <p:xfrm>
          <a:off x="838200" y="1825625"/>
          <a:ext cx="5552326" cy="448172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12533">
                  <a:extLst>
                    <a:ext uri="{9D8B030D-6E8A-4147-A177-3AD203B41FA5}">
                      <a16:colId xmlns:a16="http://schemas.microsoft.com/office/drawing/2014/main" val="1391098137"/>
                    </a:ext>
                  </a:extLst>
                </a:gridCol>
                <a:gridCol w="2116476">
                  <a:extLst>
                    <a:ext uri="{9D8B030D-6E8A-4147-A177-3AD203B41FA5}">
                      <a16:colId xmlns:a16="http://schemas.microsoft.com/office/drawing/2014/main" val="131409163"/>
                    </a:ext>
                  </a:extLst>
                </a:gridCol>
                <a:gridCol w="1623317">
                  <a:extLst>
                    <a:ext uri="{9D8B030D-6E8A-4147-A177-3AD203B41FA5}">
                      <a16:colId xmlns:a16="http://schemas.microsoft.com/office/drawing/2014/main" val="10716061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Variable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Organic Fertilizer 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Agricultural Lime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51827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Organic Fertilizer 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0.081*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0.007**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338304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(0.044)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(0.003)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14539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Organic Fertilizer Plus Lime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0.096**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0.050***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5498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(0.045)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(0.011)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88585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Constant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0.704***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-0.000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4135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(0.036)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(0.000)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452077"/>
                  </a:ext>
                </a:extLst>
              </a:tr>
              <a:tr h="406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r2_a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0.01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0.02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845192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1281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1286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298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2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3">
            <a:extLst>
              <a:ext uri="{FF2B5EF4-FFF2-40B4-BE49-F238E27FC236}">
                <a16:creationId xmlns:a16="http://schemas.microsoft.com/office/drawing/2014/main" id="{5BEE6E12-25E0-4704-B56E-DF61810DD5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09220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did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find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830AE43-E557-443D-A6D2-54B0EC6B22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5491184"/>
              </p:ext>
            </p:extLst>
          </p:nvPr>
        </p:nvGraphicFramePr>
        <p:xfrm>
          <a:off x="256854" y="1909254"/>
          <a:ext cx="6174768" cy="400685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289738">
                  <a:extLst>
                    <a:ext uri="{9D8B030D-6E8A-4147-A177-3AD203B41FA5}">
                      <a16:colId xmlns:a16="http://schemas.microsoft.com/office/drawing/2014/main" val="1269000370"/>
                    </a:ext>
                  </a:extLst>
                </a:gridCol>
                <a:gridCol w="979744">
                  <a:extLst>
                    <a:ext uri="{9D8B030D-6E8A-4147-A177-3AD203B41FA5}">
                      <a16:colId xmlns:a16="http://schemas.microsoft.com/office/drawing/2014/main" val="3483834288"/>
                    </a:ext>
                  </a:extLst>
                </a:gridCol>
                <a:gridCol w="1254952">
                  <a:extLst>
                    <a:ext uri="{9D8B030D-6E8A-4147-A177-3AD203B41FA5}">
                      <a16:colId xmlns:a16="http://schemas.microsoft.com/office/drawing/2014/main" val="3308760699"/>
                    </a:ext>
                  </a:extLst>
                </a:gridCol>
                <a:gridCol w="1650334">
                  <a:extLst>
                    <a:ext uri="{9D8B030D-6E8A-4147-A177-3AD203B41FA5}">
                      <a16:colId xmlns:a16="http://schemas.microsoft.com/office/drawing/2014/main" val="39007507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Organic Fertiliser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Organic Fertiliser plus Lime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139518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Maize yield (kg)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4,850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6,229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5,711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14733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Maize price (MK/kg)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660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821295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Revenue (MK ‘000)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3,201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4,111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3,769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35181544"/>
                  </a:ext>
                </a:extLst>
              </a:tr>
              <a:tr h="3317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Cost of production (MK’ 000)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2,069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2,589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3,569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370090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BCR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1.55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1.59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1.06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65545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ICER (MK/kg)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377.2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1,741.86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520540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27DFA3-4F9D-4EFC-8070-B7684EFDD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928" y="1830249"/>
            <a:ext cx="4685872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Cost-effectiveness was estimated based on expected yield with full inorganic fertilizer application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OF arm had highest BCR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ICERs show that it costed less to produce a produce additional kg of maize with OF only than with OF plus lime 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15" name="ZoneTexte 4">
            <a:extLst>
              <a:ext uri="{FF2B5EF4-FFF2-40B4-BE49-F238E27FC236}">
                <a16:creationId xmlns:a16="http://schemas.microsoft.com/office/drawing/2014/main" id="{83FF2170-8F5C-4762-A32A-6FEF3EC64B0B}"/>
              </a:ext>
            </a:extLst>
          </p:cNvPr>
          <p:cNvSpPr txBox="1"/>
          <p:nvPr/>
        </p:nvSpPr>
        <p:spPr>
          <a:xfrm>
            <a:off x="510362" y="504686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Cost-effectiveness of SFMIs</a:t>
            </a:r>
            <a:endParaRPr lang="fr-CA" sz="2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2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Key messages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577700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CA" sz="2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690CE9-8624-1643-B007-0345E45A2E2B}"/>
              </a:ext>
            </a:extLst>
          </p:cNvPr>
          <p:cNvSpPr txBox="1"/>
          <p:nvPr/>
        </p:nvSpPr>
        <p:spPr>
          <a:xfrm>
            <a:off x="425302" y="1498114"/>
            <a:ext cx="1141936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Integrating SFMIs among AIP beneficiaries increased maize productivity through increased fertilizer response rates</a:t>
            </a:r>
          </a:p>
          <a:p>
            <a:pPr marL="214308" indent="-21430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Integrating SFMIs among AIP beneficiaries is cost-effective</a:t>
            </a:r>
          </a:p>
          <a:p>
            <a:pPr marL="214308" indent="-21430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Agricultural lime did produce significant treatment effects because the soils are not very acidic</a:t>
            </a:r>
          </a:p>
          <a:p>
            <a:pPr marL="214308" indent="-21430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The use of a demonstration plot at the agricultural section level and an experimental plot at the farmer level increased the adoption of SFMIs. </a:t>
            </a:r>
          </a:p>
        </p:txBody>
      </p:sp>
    </p:spTree>
    <p:extLst>
      <p:ext uri="{BB962C8B-B14F-4D97-AF65-F5344CB8AC3E}">
        <p14:creationId xmlns:p14="http://schemas.microsoft.com/office/powerpoint/2010/main" val="252985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should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done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577700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CA" sz="2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690CE9-8624-1643-B007-0345E45A2E2B}"/>
              </a:ext>
            </a:extLst>
          </p:cNvPr>
          <p:cNvSpPr txBox="1"/>
          <p:nvPr/>
        </p:nvSpPr>
        <p:spPr>
          <a:xfrm>
            <a:off x="425302" y="1467292"/>
            <a:ext cx="114193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Malawi should integrate SFMIs into the AIP to increase maize productivity and returns to AIP investments</a:t>
            </a:r>
          </a:p>
          <a:p>
            <a:pPr marL="214308" indent="-21430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The government should strive to provide up-to-date soil maps to support the integration of SFMIs  in the AIP</a:t>
            </a:r>
          </a:p>
          <a:p>
            <a:pPr marL="214308" indent="-214308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The government should also promote the use of private soil testing services among farmers</a:t>
            </a:r>
            <a:endParaRPr lang="fr-CA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09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51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How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should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the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integration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of SFMI in AIP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done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608522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CA" sz="2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9A893B8-1261-42C0-BC9D-6DFD3D3B6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0679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870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74378-6F2D-B2AB-6008-B84E458C4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0DE1240E-3279-B2D2-D7A0-0AD018EC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C192CF82-B6DF-09FC-F5A4-7A3B97A66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C63E193-BAEA-1EAF-E404-4E6A122705B7}"/>
              </a:ext>
            </a:extLst>
          </p:cNvPr>
          <p:cNvSpPr txBox="1"/>
          <p:nvPr/>
        </p:nvSpPr>
        <p:spPr>
          <a:xfrm>
            <a:off x="206244" y="134887"/>
            <a:ext cx="4948428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Thank you!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FD91C79-861B-861B-3642-7E97D2579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99" y="5931352"/>
            <a:ext cx="5058302" cy="54376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6F596AE-B226-E435-8017-D7FF780DB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86" r="3456"/>
          <a:stretch/>
        </p:blipFill>
        <p:spPr>
          <a:xfrm>
            <a:off x="2858851" y="2824976"/>
            <a:ext cx="3326359" cy="155483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795754C-7313-55A0-8668-B660C36244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226"/>
          <a:stretch/>
        </p:blipFill>
        <p:spPr>
          <a:xfrm>
            <a:off x="1135541" y="4030392"/>
            <a:ext cx="1313794" cy="113760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55A02CF-6D64-8376-C443-6D25283D8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81" y="2671365"/>
            <a:ext cx="2411296" cy="116491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8BBF45C-ED13-1BE3-8E12-E70AED9A4F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043"/>
          <a:stretch/>
        </p:blipFill>
        <p:spPr>
          <a:xfrm>
            <a:off x="4121493" y="1489477"/>
            <a:ext cx="1298406" cy="90092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7873825-44C2-87FB-5334-3FED7C40F0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838" y="4618488"/>
            <a:ext cx="3739024" cy="75196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1EA3E90-7071-5D9E-BC0F-827EB04C0350}"/>
              </a:ext>
            </a:extLst>
          </p:cNvPr>
          <p:cNvSpPr txBox="1"/>
          <p:nvPr/>
        </p:nvSpPr>
        <p:spPr>
          <a:xfrm>
            <a:off x="531341" y="840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711250B-20B7-6434-1C7B-A7F6E68168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" y="1527708"/>
            <a:ext cx="2742614" cy="105590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ADFAD1-4AB2-411F-A483-D4C944F804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8" y="5442829"/>
            <a:ext cx="1486505" cy="103064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DA72BC3-807C-4BF8-BD99-3D19EA8DF9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1047" y="447060"/>
            <a:ext cx="4334306" cy="20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0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E4730-2E8B-8A4F-30BD-617E9853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Malawi has been implementing a large input subsidy program(ISP) since 2004/2005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ISP has increased fertilizer consumption from </a:t>
            </a:r>
            <a:r>
              <a:rPr lang="en-ZW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less than 10 kg/ha in 2005 to 55.8 kg/ha in 2016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Affordable Input Program (AIP) was introduced in 2020/21 to widen access to inorganic fertilizer and improved seed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However, maize yield has marginally increased from roughly 1 MT/ha to around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n-US" sz="24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MT/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</a:t>
            </a:r>
            <a:r>
              <a:rPr lang="en-US" sz="24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a, lower than the yield potential of roughly 8- 12 MT/Ha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F57517D2-1D05-4F7C-8BD8-7637B930B365}"/>
              </a:ext>
            </a:extLst>
          </p:cNvPr>
          <p:cNvSpPr txBox="1"/>
          <p:nvPr/>
        </p:nvSpPr>
        <p:spPr>
          <a:xfrm>
            <a:off x="520993" y="533576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D7FFBA17-3B3B-452D-ACB5-E729B2B12EEF}"/>
              </a:ext>
            </a:extLst>
          </p:cNvPr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Context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8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EEE30-01F0-496A-9F45-015B8137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fr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Context</a:t>
            </a:r>
            <a:r>
              <a:rPr kumimoji="0" lang="fr-CA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br>
              <a:rPr kumimoji="0" lang="fr-CA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EF7CF-301B-4B8F-B1AF-9C2B6B9FB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2494"/>
            <a:ext cx="5181600" cy="501378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Poor soil health is one of the major causes of low productivity in the face of increased fertilizer use</a:t>
            </a:r>
            <a:endParaRPr lang="en-US" sz="2400" b="0" i="0" u="none" strike="noStrike" baseline="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Poor soil health 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- high acidity and low soil organic matter have reduced fertilizer use efficiency</a:t>
            </a:r>
          </a:p>
          <a:p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Soil acidity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can be reversed by application of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agricultural lime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Organic fertilizer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increases </a:t>
            </a: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organic matter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 the soil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 introduced agricultural lime and organic fertilizer to evaluate its impact on yield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349E3D6E-8234-4A7C-B9A2-EA797374BF78}"/>
              </a:ext>
            </a:extLst>
          </p:cNvPr>
          <p:cNvSpPr txBox="1"/>
          <p:nvPr/>
        </p:nvSpPr>
        <p:spPr>
          <a:xfrm>
            <a:off x="520993" y="577700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Background </a:t>
            </a:r>
            <a:endParaRPr lang="fr-CA" sz="2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Content Placeholder 3" descr="Chart, line chart&#10;&#10;Description automatically generated">
            <a:extLst>
              <a:ext uri="{FF2B5EF4-FFF2-40B4-BE49-F238E27FC236}">
                <a16:creationId xmlns:a16="http://schemas.microsoft.com/office/drawing/2014/main" id="{BC346A8A-7DAF-4125-AFC5-FCF1AA2118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157" t="21087" r="5164" b="1941"/>
          <a:stretch/>
        </p:blipFill>
        <p:spPr bwMode="auto">
          <a:xfrm>
            <a:off x="6096000" y="2630211"/>
            <a:ext cx="5863677" cy="2889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66638F-6D53-4618-B053-1E075B21309C}"/>
              </a:ext>
            </a:extLst>
          </p:cNvPr>
          <p:cNvSpPr txBox="1"/>
          <p:nvPr/>
        </p:nvSpPr>
        <p:spPr>
          <a:xfrm>
            <a:off x="6096000" y="5771773"/>
            <a:ext cx="1974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Burke et al., 2022</a:t>
            </a:r>
          </a:p>
        </p:txBody>
      </p:sp>
    </p:spTree>
    <p:extLst>
      <p:ext uri="{BB962C8B-B14F-4D97-AF65-F5344CB8AC3E}">
        <p14:creationId xmlns:p14="http://schemas.microsoft.com/office/powerpoint/2010/main" val="202776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Research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questions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5412C5-7012-C64F-A2E1-1767C5C54659}"/>
              </a:ext>
            </a:extLst>
          </p:cNvPr>
          <p:cNvSpPr txBox="1"/>
          <p:nvPr/>
        </p:nvSpPr>
        <p:spPr>
          <a:xfrm>
            <a:off x="425302" y="1467292"/>
            <a:ext cx="1141936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 is the impact of integrating </a:t>
            </a: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organic fertilizer into AIP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maize productivity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? 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 is the impact of integrating </a:t>
            </a: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organic fertilizer plus agricultural lime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into the AIP 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maize productivity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 is the impact of </a:t>
            </a: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training farmers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 the use of supplementary soil fertility management interventions through farmer and section demonstration plots on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adoption of SFMIs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fr-CA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did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do?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577700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Experimental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Research</a:t>
            </a:r>
            <a:endParaRPr lang="fr-CA" sz="2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6C2FA8-D0CE-CD4B-BE05-F0E099FAC4B7}"/>
              </a:ext>
            </a:extLst>
          </p:cNvPr>
          <p:cNvSpPr txBox="1"/>
          <p:nvPr/>
        </p:nvSpPr>
        <p:spPr>
          <a:xfrm>
            <a:off x="425302" y="1498115"/>
            <a:ext cx="114193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A cluster Randomized Control Trial (</a:t>
            </a:r>
            <a:r>
              <a:rPr lang="en-US" sz="2400" dirty="0" err="1">
                <a:solidFill>
                  <a:schemeClr val="accent2"/>
                </a:solidFill>
                <a:latin typeface="Century Gothic" pitchFamily="34" charset="0"/>
              </a:rPr>
              <a:t>cRCT</a:t>
            </a: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)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among AIP beneficiaries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Trial comprised of a control group and two treatment arms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Control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- AIP beneficiaries. They will only tailor-made receive extension services.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Organic fertilizer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- Receive organic fertilizer, tailor-made extension services on top of AIP.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Organic fertilizer plus agricultural lime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– They will receive organic fertilizer, agricultural lime, and tailor-made extension services on top of AIP. 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557199" lvl="1" indent="-214308">
              <a:buFont typeface="Courier New"/>
              <a:buChar char="o"/>
            </a:pPr>
            <a:endParaRPr lang="fr-CA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did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do?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577700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 Intervention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6C2FA8-D0CE-CD4B-BE05-F0E099FAC4B7}"/>
              </a:ext>
            </a:extLst>
          </p:cNvPr>
          <p:cNvSpPr txBox="1"/>
          <p:nvPr/>
        </p:nvSpPr>
        <p:spPr>
          <a:xfrm>
            <a:off x="386317" y="1446744"/>
            <a:ext cx="1141936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Implemented in two districts </a:t>
            </a: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with high soil acidity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-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Nkhotakota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and Mzimba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Farmers were provided with </a:t>
            </a: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supplementary inputs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agricultural extension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on good agricultural practices.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Each agricultural section established a </a:t>
            </a: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demonstration plot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manned by the extension officer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Individual farmers established </a:t>
            </a: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trial/experimental plots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on their farms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Agricultural extension services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provided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by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government</a:t>
            </a:r>
            <a:r>
              <a:rPr lang="fr-CA" sz="24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extension </a:t>
            </a:r>
            <a:r>
              <a:rPr lang="fr-CA" sz="2400" dirty="0" err="1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officers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CA" sz="24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7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did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do?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577700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 Intervention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F98CCEF-A10A-48DC-843A-60935D1068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77821"/>
              </p:ext>
            </p:extLst>
          </p:nvPr>
        </p:nvGraphicFramePr>
        <p:xfrm>
          <a:off x="838200" y="1825625"/>
          <a:ext cx="10515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9223127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781267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7130964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29687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Descriptor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Organic Fertilizer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Organic Fertilizer plus Lime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367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Plot size (m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375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Inorganic Fertilizer per Plant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14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Organic fertilizer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80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Agricultural lime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093801"/>
                  </a:ext>
                </a:extLst>
              </a:tr>
              <a:tr h="122689">
                <a:tc>
                  <a:txBody>
                    <a:bodyPr/>
                    <a:lstStyle/>
                    <a:p>
                      <a:r>
                        <a:rPr lang="en-US" sz="2400" dirty="0"/>
                        <a:t>GAP extension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340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34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did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do?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608019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Three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data sources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5019DE-97E6-2E4D-BD03-1D6BA629BC22}"/>
              </a:ext>
            </a:extLst>
          </p:cNvPr>
          <p:cNvSpPr txBox="1"/>
          <p:nvPr/>
        </p:nvSpPr>
        <p:spPr>
          <a:xfrm>
            <a:off x="425302" y="1498114"/>
            <a:ext cx="114193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Soil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Survey</a:t>
            </a:r>
            <a:r>
              <a:rPr lang="fr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671508" lvl="1" indent="-214308">
              <a:buFont typeface="Arial" pitchFamily="34" charset="0"/>
              <a:buChar char="•"/>
            </a:pPr>
            <a:r>
              <a:rPr lang="fr-C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Was</a:t>
            </a:r>
            <a:r>
              <a:rPr lang="fr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done</a:t>
            </a:r>
            <a:r>
              <a:rPr lang="fr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to </a:t>
            </a:r>
            <a:r>
              <a:rPr lang="fr-C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ascertain</a:t>
            </a:r>
            <a:r>
              <a:rPr lang="fr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soil</a:t>
            </a:r>
            <a:r>
              <a:rPr lang="fr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conditions</a:t>
            </a:r>
          </a:p>
          <a:p>
            <a:pPr marL="671508" lvl="1" indent="-214308">
              <a:buFont typeface="Arial" pitchFamily="34" charset="0"/>
              <a:buChar char="•"/>
            </a:pPr>
            <a:r>
              <a:rPr lang="fr-C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Soil</a:t>
            </a:r>
            <a:r>
              <a:rPr lang="fr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samples</a:t>
            </a:r>
            <a:r>
              <a:rPr lang="fr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collected</a:t>
            </a:r>
            <a:r>
              <a:rPr lang="fr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from</a:t>
            </a:r>
            <a:r>
              <a:rPr lang="fr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a </a:t>
            </a:r>
            <a:r>
              <a:rPr lang="fr-C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sub-sample</a:t>
            </a:r>
            <a:r>
              <a:rPr lang="fr-C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of 86 </a:t>
            </a:r>
            <a:r>
              <a:rPr lang="fr-C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farms</a:t>
            </a:r>
            <a:endParaRPr lang="fr-CA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endParaRPr lang="fr-CA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CA" sz="2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Midline</a:t>
            </a:r>
            <a:r>
              <a:rPr lang="fr-CA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Survey</a:t>
            </a:r>
          </a:p>
          <a:p>
            <a:pPr marL="671508" lvl="1" indent="-214308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Implemented in June 2023 </a:t>
            </a:r>
          </a:p>
          <a:p>
            <a:pPr marL="671508" lvl="1" indent="-214308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Collected information on farmer demographic characteristics and production</a:t>
            </a:r>
          </a:p>
          <a:p>
            <a:pPr marL="214308" indent="-214308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Endline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Survey</a:t>
            </a:r>
          </a:p>
          <a:p>
            <a:pPr marL="671508" lvl="1" indent="-214308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Implemented in February 2024</a:t>
            </a:r>
          </a:p>
          <a:p>
            <a:pPr marL="671508" lvl="1" indent="-214308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Collected data on knowledge, attitudes, and adoption of SFMIs</a:t>
            </a:r>
          </a:p>
          <a:p>
            <a:pPr marL="214308" indent="-214308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endParaRPr lang="fr-CA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7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did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find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608019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Pre-</a:t>
            </a:r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Treatment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Soil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Conditions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91C8604-2CEA-48BC-8B08-1A5E0484A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88064"/>
              </p:ext>
            </p:extLst>
          </p:nvPr>
        </p:nvGraphicFramePr>
        <p:xfrm>
          <a:off x="933651" y="1766169"/>
          <a:ext cx="9977505" cy="3063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9190">
                  <a:extLst>
                    <a:ext uri="{9D8B030D-6E8A-4147-A177-3AD203B41FA5}">
                      <a16:colId xmlns:a16="http://schemas.microsoft.com/office/drawing/2014/main" val="1501625205"/>
                    </a:ext>
                  </a:extLst>
                </a:gridCol>
                <a:gridCol w="48392">
                  <a:extLst>
                    <a:ext uri="{9D8B030D-6E8A-4147-A177-3AD203B41FA5}">
                      <a16:colId xmlns:a16="http://schemas.microsoft.com/office/drawing/2014/main" val="1642535178"/>
                    </a:ext>
                  </a:extLst>
                </a:gridCol>
                <a:gridCol w="2396377">
                  <a:extLst>
                    <a:ext uri="{9D8B030D-6E8A-4147-A177-3AD203B41FA5}">
                      <a16:colId xmlns:a16="http://schemas.microsoft.com/office/drawing/2014/main" val="3511187201"/>
                    </a:ext>
                  </a:extLst>
                </a:gridCol>
                <a:gridCol w="1854528">
                  <a:extLst>
                    <a:ext uri="{9D8B030D-6E8A-4147-A177-3AD203B41FA5}">
                      <a16:colId xmlns:a16="http://schemas.microsoft.com/office/drawing/2014/main" val="382252601"/>
                    </a:ext>
                  </a:extLst>
                </a:gridCol>
                <a:gridCol w="2529018">
                  <a:extLst>
                    <a:ext uri="{9D8B030D-6E8A-4147-A177-3AD203B41FA5}">
                      <a16:colId xmlns:a16="http://schemas.microsoft.com/office/drawing/2014/main" val="2231649616"/>
                    </a:ext>
                  </a:extLst>
                </a:gridCol>
              </a:tblGrid>
              <a:tr h="427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Variable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Control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Organic Fertilizer</a:t>
                      </a:r>
                    </a:p>
                    <a:p>
                      <a:pPr algn="l" fontAlgn="ctr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Organic Fertilizer Plus Lime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755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Soil pH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5.850</a:t>
                      </a:r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5.954</a:t>
                      </a:r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5.918</a:t>
                      </a:r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5825509"/>
                  </a:ext>
                </a:extLst>
              </a:tr>
              <a:tr h="843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Soil Carbon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0.583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0.875</a:t>
                      </a:r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0.764</a:t>
                      </a:r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4973547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Soil Organic Matter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1.004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1.509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1.317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93401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Nitrogen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0.050</a:t>
                      </a:r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0.075</a:t>
                      </a:r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0.066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47549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Silt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8.032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9.680</a:t>
                      </a:r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9.594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532387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12.549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11.251</a:t>
                      </a:r>
                      <a:endParaRPr lang="en-US" sz="2200" kern="120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12.888</a:t>
                      </a:r>
                      <a:endParaRPr lang="en-US" sz="22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02172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93E4446-1186-409E-8B53-D4A66EC4748C}"/>
              </a:ext>
            </a:extLst>
          </p:cNvPr>
          <p:cNvSpPr txBox="1"/>
          <p:nvPr/>
        </p:nvSpPr>
        <p:spPr>
          <a:xfrm>
            <a:off x="1037689" y="5388235"/>
            <a:ext cx="9328935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soils were similar in the three arms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Soils are marginally acidic</a:t>
            </a:r>
          </a:p>
        </p:txBody>
      </p:sp>
    </p:spTree>
    <p:extLst>
      <p:ext uri="{BB962C8B-B14F-4D97-AF65-F5344CB8AC3E}">
        <p14:creationId xmlns:p14="http://schemas.microsoft.com/office/powerpoint/2010/main" val="19219031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1127</Words>
  <Application>Microsoft Office PowerPoint</Application>
  <PresentationFormat>Widescreen</PresentationFormat>
  <Paragraphs>231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Courier New</vt:lpstr>
      <vt:lpstr>Thème Office</vt:lpstr>
      <vt:lpstr>PowerPoint Presentation</vt:lpstr>
      <vt:lpstr>PowerPoint Presentation</vt:lpstr>
      <vt:lpstr>Context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we find?</vt:lpstr>
      <vt:lpstr>What did we find?</vt:lpstr>
      <vt:lpstr>PowerPoint Presentation</vt:lpstr>
      <vt:lpstr>PowerPoint Presentation</vt:lpstr>
      <vt:lpstr>PowerPoint Presentation</vt:lpstr>
      <vt:lpstr>PowerPoint Presentation</vt:lpstr>
    </vt:vector>
  </TitlesOfParts>
  <Company>Universite Laval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mapar</dc:creator>
  <cp:lastModifiedBy>Levison Chiwaula</cp:lastModifiedBy>
  <cp:revision>82</cp:revision>
  <dcterms:created xsi:type="dcterms:W3CDTF">2017-05-15T07:07:19Z</dcterms:created>
  <dcterms:modified xsi:type="dcterms:W3CDTF">2024-10-30T11:14:03Z</dcterms:modified>
</cp:coreProperties>
</file>