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1" r:id="rId3"/>
    <p:sldId id="269" r:id="rId4"/>
    <p:sldId id="263" r:id="rId5"/>
    <p:sldId id="264" r:id="rId6"/>
    <p:sldId id="265" r:id="rId7"/>
    <p:sldId id="270" r:id="rId8"/>
    <p:sldId id="268" r:id="rId9"/>
    <p:sldId id="271" r:id="rId10"/>
    <p:sldId id="267" r:id="rId11"/>
    <p:sldId id="262" r:id="rId12"/>
    <p:sldId id="2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BD41"/>
    <a:srgbClr val="82BE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54"/>
    <p:restoredTop sz="93437"/>
  </p:normalViewPr>
  <p:slideViewPr>
    <p:cSldViewPr snapToGrid="0" snapToObjects="1">
      <p:cViewPr varScale="1">
        <p:scale>
          <a:sx n="72" d="100"/>
          <a:sy n="72" d="100"/>
        </p:scale>
        <p:origin x="3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7" d="100"/>
          <a:sy n="47" d="100"/>
        </p:scale>
        <p:origin x="2712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se\AppData\Roaming\Microsoft\Excel\Book1%20(version%202).xlsb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se\AppData\Roaming\Microsoft\Excel\Book1%20(version%202).xlsb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ocuments\AFAP%20Malawi\MEL\AFAP%20Programmes\0.1%202021-2024\Programs\BAYER\2023-2024\MEAL\Impact%20Assessment\Data%20and%20Final%20Report\Impact%20Assessment%20Data%20Analysis%20and%20Visual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ocuments\AFAP%20Malawi\MEL\AFAP%20Programmes\0.1%202021-2024\Programs\BAYER\2023-2024\MEAL\Impact%20Assessment\Data%20and%20Final%20Report\Impact%20Assessment%20Data%20Analysis%20and%20Visual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1" u="none" strike="noStrike" baseline="0">
                <a:effectLst/>
              </a:rPr>
              <a:t>Use of Lime </a:t>
            </a:r>
            <a:endParaRPr lang="en-US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Sheet7!$A$2:$A$3</c:f>
              <c:strCache>
                <c:ptCount val="2"/>
                <c:pt idx="0">
                  <c:v>Do not use lime</c:v>
                </c:pt>
                <c:pt idx="1">
                  <c:v>Use lime</c:v>
                </c:pt>
              </c:strCache>
            </c:strRef>
          </c:cat>
          <c:val>
            <c:numRef>
              <c:f>Sheet7!$B$2:$B$3</c:f>
              <c:numCache>
                <c:formatCode>0.0</c:formatCode>
                <c:ptCount val="2"/>
                <c:pt idx="0">
                  <c:v>96.15384615384616</c:v>
                </c:pt>
                <c:pt idx="1">
                  <c:v>3.8461538461538463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1B-44E5-84F0-D29D7233C2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302477696"/>
        <c:axId val="302479232"/>
      </c:barChart>
      <c:catAx>
        <c:axId val="3024776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02479232"/>
        <c:crosses val="autoZero"/>
        <c:auto val="1"/>
        <c:lblAlgn val="ctr"/>
        <c:lblOffset val="100"/>
        <c:noMultiLvlLbl val="0"/>
      </c:catAx>
      <c:valAx>
        <c:axId val="302479232"/>
        <c:scaling>
          <c:orientation val="minMax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crossAx val="3024776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1" u="none" strike="noStrike" baseline="0">
                <a:effectLst/>
              </a:rPr>
              <a:t>Access to the National Soil Mapping Initiatives</a:t>
            </a:r>
            <a:endParaRPr lang="en-US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Sheet8!$A$3</c:f>
              <c:strCache>
                <c:ptCount val="1"/>
                <c:pt idx="0">
                  <c:v>Have access</c:v>
                </c:pt>
              </c:strCache>
            </c:strRef>
          </c:tx>
          <c:invertIfNegative val="0"/>
          <c:val>
            <c:numRef>
              <c:f>Sheet8!$B$3:$C$3</c:f>
              <c:numCache>
                <c:formatCode>0.0</c:formatCode>
                <c:ptCount val="2"/>
                <c:pt idx="1">
                  <c:v>3.8461538461538463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C8-4DDF-BF11-5111BCCB1584}"/>
            </c:ext>
          </c:extLst>
        </c:ser>
        <c:ser>
          <c:idx val="1"/>
          <c:order val="1"/>
          <c:tx>
            <c:strRef>
              <c:f>Sheet8!$A$4</c:f>
              <c:strCache>
                <c:ptCount val="1"/>
                <c:pt idx="0">
                  <c:v>Do not have access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Sheet8!$B$4:$C$4</c:f>
              <c:numCache>
                <c:formatCode>0.0</c:formatCode>
                <c:ptCount val="2"/>
                <c:pt idx="1">
                  <c:v>96.15384615384616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C8-4DDF-BF11-5111BCCB15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302513536"/>
        <c:axId val="302515328"/>
      </c:barChart>
      <c:catAx>
        <c:axId val="302513536"/>
        <c:scaling>
          <c:orientation val="minMax"/>
        </c:scaling>
        <c:delete val="0"/>
        <c:axPos val="b"/>
        <c:majorTickMark val="none"/>
        <c:minorTickMark val="none"/>
        <c:tickLblPos val="nextTo"/>
        <c:crossAx val="302515328"/>
        <c:crosses val="autoZero"/>
        <c:auto val="1"/>
        <c:lblAlgn val="ctr"/>
        <c:lblOffset val="100"/>
        <c:noMultiLvlLbl val="0"/>
      </c:catAx>
      <c:valAx>
        <c:axId val="302515328"/>
        <c:scaling>
          <c:orientation val="minMax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crossAx val="302513536"/>
        <c:crosses val="autoZero"/>
        <c:crossBetween val="between"/>
      </c:valAx>
    </c:plotArea>
    <c:legend>
      <c:legendPos val="r"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/>
              <a:t>Crops Grown by farmers in the 2023/2024 Season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ED7-43E1-A4FC-C62D06DF7AD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ED7-43E1-A4FC-C62D06DF7AD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ED7-43E1-A4FC-C62D06DF7AD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ED7-43E1-A4FC-C62D06DF7AD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ED7-43E1-A4FC-C62D06DF7AD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ED7-43E1-A4FC-C62D06DF7AD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ED7-43E1-A4FC-C62D06DF7AD1}"/>
              </c:ext>
            </c:extLst>
          </c:dPt>
          <c:dLbls>
            <c:dLbl>
              <c:idx val="0"/>
              <c:layout>
                <c:manualLayout>
                  <c:x val="5.9593679458239276E-2"/>
                  <c:y val="1.392111368909512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D7-43E1-A4FC-C62D06DF7AD1}"/>
                </c:ext>
              </c:extLst>
            </c:dLbl>
            <c:dLbl>
              <c:idx val="1"/>
              <c:layout>
                <c:manualLayout>
                  <c:x val="6.3188300649410556E-2"/>
                  <c:y val="-3.04429835956773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D7-43E1-A4FC-C62D06DF7AD1}"/>
                </c:ext>
              </c:extLst>
            </c:dLbl>
            <c:dLbl>
              <c:idx val="4"/>
              <c:layout>
                <c:manualLayout>
                  <c:x val="-8.3107497741644151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ED7-43E1-A4FC-C62D06DF7AD1}"/>
                </c:ext>
              </c:extLst>
            </c:dLbl>
            <c:dLbl>
              <c:idx val="5"/>
              <c:layout>
                <c:manualLayout>
                  <c:x val="1.4423149748315326E-2"/>
                  <c:y val="3.4591359939599657E-2"/>
                </c:manualLayout>
              </c:layout>
              <c:spPr>
                <a:xfrm>
                  <a:off x="2447599" y="478442"/>
                  <a:ext cx="350416" cy="231315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86014"/>
                        <a:gd name="adj2" fmla="val 127415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566026380460402"/>
                      <c:h val="9.90721123888290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9ED7-43E1-A4FC-C62D06DF7AD1}"/>
                </c:ext>
              </c:extLst>
            </c:dLbl>
            <c:dLbl>
              <c:idx val="6"/>
              <c:layout>
                <c:manualLayout>
                  <c:x val="0.15233132698693275"/>
                  <c:y val="-5.7535213936051842E-3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9.8056162712102463E-2"/>
                      <c:h val="8.663142543954331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9ED7-43E1-A4FC-C62D06DF7AD1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'Crops Grown'!$B$10:$B$15</c:f>
              <c:strCache>
                <c:ptCount val="6"/>
                <c:pt idx="0">
                  <c:v>Cassava</c:v>
                </c:pt>
                <c:pt idx="1">
                  <c:v>Soybean</c:v>
                </c:pt>
                <c:pt idx="2">
                  <c:v>Groundnuts</c:v>
                </c:pt>
                <c:pt idx="3">
                  <c:v>Rice</c:v>
                </c:pt>
                <c:pt idx="4">
                  <c:v>Potato</c:v>
                </c:pt>
                <c:pt idx="5">
                  <c:v>Other</c:v>
                </c:pt>
              </c:strCache>
            </c:strRef>
          </c:cat>
          <c:val>
            <c:numRef>
              <c:f>'Crops Grown'!$C$10:$C$15</c:f>
              <c:numCache>
                <c:formatCode>General</c:formatCode>
                <c:ptCount val="6"/>
                <c:pt idx="0">
                  <c:v>239</c:v>
                </c:pt>
                <c:pt idx="1">
                  <c:v>517</c:v>
                </c:pt>
                <c:pt idx="2">
                  <c:v>609</c:v>
                </c:pt>
                <c:pt idx="3">
                  <c:v>158</c:v>
                </c:pt>
                <c:pt idx="4">
                  <c:v>230</c:v>
                </c:pt>
                <c:pt idx="5">
                  <c:v>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ED7-43E1-A4FC-C62D06DF7A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9.1533180778032037E-3"/>
          <c:y val="0.41131602102745751"/>
          <c:w val="0.2729364493053929"/>
          <c:h val="0.580233287457978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[Impact Assessment Data Analysis and Visuals.xlsx]Land Holding Size!PivotTable4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Household land holding size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-6.9199856229320095E-2"/>
              <c:y val="7.6677290574730883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0.11368547809102583"/>
              <c:y val="-2.9818946334617569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-9.8856937470457214E-3"/>
              <c:y val="8.5196989527478728E-3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no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  <c15:layout>
                <c:manualLayout>
                  <c:w val="0.12469888040626309"/>
                  <c:h val="0.12444663884459466"/>
                </c:manualLayout>
              </c15:layout>
            </c:ext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no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no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-9.8856937470457214E-3"/>
              <c:y val="8.5196989527478728E-3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no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  <c15:layout>
                <c:manualLayout>
                  <c:w val="0.12469888040626309"/>
                  <c:h val="0.12444663884459466"/>
                </c:manualLayout>
              </c15:layout>
            </c:ext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-6.9199856229320095E-2"/>
              <c:y val="7.6677290574730883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0.11368547809102583"/>
              <c:y val="-2.9818946334617569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no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-9.8856937470457214E-3"/>
              <c:y val="8.5196989527478728E-3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no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  <c15:layout>
                <c:manualLayout>
                  <c:w val="0.12469888040626309"/>
                  <c:h val="0.12444663884459466"/>
                </c:manualLayout>
              </c15:layout>
            </c:ext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-6.9199856229320095E-2"/>
              <c:y val="7.6677290574730883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0.11368547809102583"/>
              <c:y val="-2.9818946334617569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>
        <c:manualLayout>
          <c:layoutTarget val="inner"/>
          <c:xMode val="edge"/>
          <c:yMode val="edge"/>
          <c:x val="0.42761482924118155"/>
          <c:y val="0.28596872666726147"/>
          <c:w val="0.3968555320673029"/>
          <c:h val="0.68403690170078679"/>
        </c:manualLayout>
      </c:layout>
      <c:pieChart>
        <c:varyColors val="1"/>
        <c:ser>
          <c:idx val="0"/>
          <c:order val="0"/>
          <c:tx>
            <c:strRef>
              <c:f>'Land Holding Size'!$B$3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9FA-41CA-A4DD-22E2574C3E2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9FA-41CA-A4DD-22E2574C3E2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9FA-41CA-A4DD-22E2574C3E2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9FA-41CA-A4DD-22E2574C3E2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9FA-41CA-A4DD-22E2574C3E28}"/>
              </c:ext>
            </c:extLst>
          </c:dPt>
          <c:dLbls>
            <c:dLbl>
              <c:idx val="0"/>
              <c:layout>
                <c:manualLayout>
                  <c:x val="-4.0089086859688199E-2"/>
                  <c:y val="0.20396600566572229"/>
                </c:manualLayout>
              </c:layout>
              <c:spPr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99277"/>
                        <a:gd name="adj2" fmla="val -213585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F9FA-41CA-A4DD-22E2574C3E28}"/>
                </c:ext>
              </c:extLst>
            </c:dLbl>
            <c:dLbl>
              <c:idx val="1"/>
              <c:layout>
                <c:manualLayout>
                  <c:x val="9.2564015770773708E-2"/>
                  <c:y val="0.12749964013693621"/>
                </c:manualLayout>
              </c:layout>
              <c:spPr>
                <a:xfrm>
                  <a:off x="1709643" y="3353667"/>
                  <a:ext cx="820222" cy="724253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32180"/>
                        <a:gd name="adj2" fmla="val -99664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6924223558914822"/>
                      <c:h val="0.169772255805134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9FA-41CA-A4DD-22E2574C3E28}"/>
                </c:ext>
              </c:extLst>
            </c:dLbl>
            <c:dLbl>
              <c:idx val="2"/>
              <c:layout>
                <c:manualLayout>
                  <c:x val="-6.9199856229320095E-2"/>
                  <c:y val="7.6677290574730883E-2"/>
                </c:manualLayout>
              </c:layout>
              <c:spPr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14428"/>
                        <a:gd name="adj2" fmla="val 10140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F9FA-41CA-A4DD-22E2574C3E28}"/>
                </c:ext>
              </c:extLst>
            </c:dLbl>
            <c:dLbl>
              <c:idx val="3"/>
              <c:layout>
                <c:manualLayout>
                  <c:x val="0.22717166757273388"/>
                  <c:y val="-1.699694407887399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77477509075285"/>
                      <c:h val="0.211889094599718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9FA-41CA-A4DD-22E2574C3E28}"/>
                </c:ext>
              </c:extLst>
            </c:dLbl>
            <c:dLbl>
              <c:idx val="4"/>
              <c:layout>
                <c:manualLayout>
                  <c:x val="0.36312856215912875"/>
                  <c:y val="0.17414690727398452"/>
                </c:manualLayout>
              </c:layout>
              <c:spPr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95410"/>
                        <a:gd name="adj2" fmla="val -20222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F9FA-41CA-A4DD-22E2574C3E28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'Land Holding Size'!$A$4:$A$9</c:f>
              <c:strCache>
                <c:ptCount val="5"/>
                <c:pt idx="0">
                  <c:v>1-2 Acres</c:v>
                </c:pt>
                <c:pt idx="1">
                  <c:v>3-4 Acres</c:v>
                </c:pt>
                <c:pt idx="2">
                  <c:v>5-10 Acres</c:v>
                </c:pt>
                <c:pt idx="3">
                  <c:v>Greater than 10 Acres</c:v>
                </c:pt>
                <c:pt idx="4">
                  <c:v>Less than 1 Acre</c:v>
                </c:pt>
              </c:strCache>
            </c:strRef>
          </c:cat>
          <c:val>
            <c:numRef>
              <c:f>'Land Holding Size'!$B$4:$B$9</c:f>
              <c:numCache>
                <c:formatCode>General</c:formatCode>
                <c:ptCount val="5"/>
                <c:pt idx="0">
                  <c:v>800</c:v>
                </c:pt>
                <c:pt idx="1">
                  <c:v>460</c:v>
                </c:pt>
                <c:pt idx="2">
                  <c:v>125</c:v>
                </c:pt>
                <c:pt idx="3">
                  <c:v>22</c:v>
                </c:pt>
                <c:pt idx="4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9FA-41CA-A4DD-22E2574C3E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4.4543429844097994E-3"/>
          <c:y val="0.27397693560259639"/>
          <c:w val="0.3353085597039791"/>
          <c:h val="0.724510271910062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D03B98-C536-4F4D-B128-95FF2CFAB2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C0A387-42FF-47BB-82F4-6D533B4B55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7500E-110F-4E18-8673-1A94DB2DA9A8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EA2C6E-812B-40D8-B3B5-39CD08C19E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E085C1-02ED-4FD0-8914-33C2D8C4C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D5374-1EF5-4E2B-87A3-08FE39131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87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65FC0-8D2F-184C-A2B1-0462D63987D8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98A61-DEC7-2A43-ACC3-4ECD67666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365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0EAF2D5F-151D-8046-869C-C9845A9088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396"/>
            <a:ext cx="12407304" cy="69942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5914C8-335A-904D-499D-0ECA5C73D5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67840" y="2325502"/>
            <a:ext cx="9144000" cy="1576838"/>
          </a:xfrm>
        </p:spPr>
        <p:txBody>
          <a:bodyPr anchor="b">
            <a:normAutofit/>
          </a:bodyPr>
          <a:lstStyle>
            <a:lvl1pPr algn="ctr">
              <a:defRPr sz="4400" b="0" i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r>
              <a:rPr lang="en-US" dirty="0"/>
              <a:t>Your Title Here-please include organization and dataset names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E2303C-A8A7-08E6-1A05-F5E2AC1F44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68690" y="4091052"/>
            <a:ext cx="5902960" cy="7416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Presenter(s) name(s)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C048F7-1343-249D-D25B-9B6EF549AFE2}"/>
              </a:ext>
            </a:extLst>
          </p:cNvPr>
          <p:cNvSpPr txBox="1"/>
          <p:nvPr userDrawn="1"/>
        </p:nvSpPr>
        <p:spPr>
          <a:xfrm>
            <a:off x="662278" y="385341"/>
            <a:ext cx="107880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300" b="1" i="0" dirty="0">
                <a:solidFill>
                  <a:srgbClr val="82BD41"/>
                </a:solidFill>
                <a:latin typeface="Avenir Black" panose="02000503020000020003" pitchFamily="2" charset="0"/>
              </a:rPr>
              <a:t>Data </a:t>
            </a:r>
            <a:r>
              <a:rPr lang="en-US" sz="6300" b="1" i="0" dirty="0" err="1">
                <a:solidFill>
                  <a:srgbClr val="82BD41"/>
                </a:solidFill>
                <a:latin typeface="Avenir Black" panose="02000503020000020003" pitchFamily="2" charset="0"/>
              </a:rPr>
              <a:t>Symp</a:t>
            </a:r>
            <a:r>
              <a:rPr lang="en-US" sz="6300" b="1" i="0" dirty="0">
                <a:solidFill>
                  <a:srgbClr val="82BD41"/>
                </a:solidFill>
                <a:latin typeface="Avenir Black" panose="02000503020000020003" pitchFamily="2" charset="0"/>
              </a:rPr>
              <a:t>  </a:t>
            </a:r>
            <a:r>
              <a:rPr lang="en-US" sz="6300" b="1" i="0" dirty="0" err="1">
                <a:solidFill>
                  <a:srgbClr val="82BD41"/>
                </a:solidFill>
                <a:latin typeface="Avenir Black" panose="02000503020000020003" pitchFamily="2" charset="0"/>
              </a:rPr>
              <a:t>sium</a:t>
            </a:r>
            <a:r>
              <a:rPr lang="en-US" sz="6300" b="1" i="0" dirty="0">
                <a:solidFill>
                  <a:srgbClr val="82BD41"/>
                </a:solidFill>
                <a:latin typeface="Avenir Black" panose="02000503020000020003" pitchFamily="2" charset="0"/>
              </a:rPr>
              <a:t> on Fertiliser and Soil Health </a:t>
            </a:r>
          </a:p>
          <a:p>
            <a:pPr algn="ctr"/>
            <a:endParaRPr lang="en-US" sz="6600" b="1" i="0" dirty="0">
              <a:solidFill>
                <a:srgbClr val="82BD41"/>
              </a:solidFill>
              <a:latin typeface="Avenir Black" panose="02000503020000020003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C76BA9-BC3E-D25B-8E10-B8ED62A3B9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21861" y="756346"/>
            <a:ext cx="481635" cy="4670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15593B-2FE0-7E8C-7E0F-DCB59A8FB6EE}"/>
              </a:ext>
            </a:extLst>
          </p:cNvPr>
          <p:cNvSpPr txBox="1"/>
          <p:nvPr userDrawn="1"/>
        </p:nvSpPr>
        <p:spPr>
          <a:xfrm flipH="1">
            <a:off x="2717319" y="4035811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latin typeface="Yu Gothic" panose="020B0400000000000000" pitchFamily="34" charset="-128"/>
                <a:ea typeface="Yu Gothic" panose="020B0400000000000000" pitchFamily="34" charset="-128"/>
              </a:rPr>
              <a:t>Presented by: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2D71BD-A760-6798-BF89-E9D8837F8C6B}"/>
              </a:ext>
            </a:extLst>
          </p:cNvPr>
          <p:cNvSpPr txBox="1"/>
          <p:nvPr userDrawn="1"/>
        </p:nvSpPr>
        <p:spPr>
          <a:xfrm flipH="1">
            <a:off x="1326852" y="4846677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dirty="0">
                <a:latin typeface="Yu Gothic" panose="020B0400000000000000" pitchFamily="34" charset="-128"/>
                <a:ea typeface="Yu Gothic" panose="020B0400000000000000" pitchFamily="34" charset="-128"/>
              </a:rPr>
              <a:t>October 10</a:t>
            </a:r>
            <a:r>
              <a:rPr lang="en-US" sz="1800" b="0" i="0" baseline="30000" dirty="0">
                <a:latin typeface="Yu Gothic" panose="020B0400000000000000" pitchFamily="34" charset="-128"/>
                <a:ea typeface="Yu Gothic" panose="020B0400000000000000" pitchFamily="34" charset="-128"/>
              </a:rPr>
              <a:t>th</a:t>
            </a:r>
            <a:r>
              <a:rPr lang="en-US" sz="1800" b="0" i="0" dirty="0">
                <a:latin typeface="Yu Gothic" panose="020B0400000000000000" pitchFamily="34" charset="-128"/>
                <a:ea typeface="Yu Gothic" panose="020B0400000000000000" pitchFamily="34" charset="-128"/>
              </a:rPr>
              <a:t>, 2024 </a:t>
            </a:r>
            <a:r>
              <a:rPr lang="en-US" sz="1800" b="0" i="0" spc="-200" baseline="0" dirty="0">
                <a:latin typeface="Yu Gothic" panose="020B0400000000000000" pitchFamily="34" charset="-128"/>
                <a:ea typeface="Yu Gothic" panose="020B0400000000000000" pitchFamily="34" charset="-128"/>
              </a:rPr>
              <a:t>||</a:t>
            </a:r>
            <a:r>
              <a:rPr lang="en-US" sz="1800" b="0" i="0" dirty="0">
                <a:latin typeface="Yu Gothic" panose="020B0400000000000000" pitchFamily="34" charset="-128"/>
                <a:ea typeface="Yu Gothic" panose="020B0400000000000000" pitchFamily="34" charset="-128"/>
              </a:rPr>
              <a:t> Lilongwe, Malawi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937CBB6-1501-F908-A194-314C360ABD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22124" y="5249292"/>
            <a:ext cx="1820516" cy="145760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3786F7A-76FD-01BA-4289-963A8B4C4A8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722258" y="5540192"/>
            <a:ext cx="2064296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019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0F930-483F-EC2D-D93A-D986F3C6A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B48EC-7F1A-F652-C4C3-9CAED2C3B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6900"/>
            <a:ext cx="10515600" cy="4750063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820B4E-8821-3151-5EE9-FA2ACD26117E}"/>
              </a:ext>
            </a:extLst>
          </p:cNvPr>
          <p:cNvSpPr/>
          <p:nvPr userDrawn="1"/>
        </p:nvSpPr>
        <p:spPr>
          <a:xfrm>
            <a:off x="-777" y="6601215"/>
            <a:ext cx="4617022" cy="155448"/>
          </a:xfrm>
          <a:prstGeom prst="rect">
            <a:avLst/>
          </a:prstGeom>
          <a:solidFill>
            <a:srgbClr val="82B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B3B72-BB3E-1351-24E4-0952D4115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5B64-C92D-5240-9A9B-B32EF0BA1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34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FF26C-F127-DD13-993B-F6FCE1FA5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052BB-8DB8-05F8-F2DD-664B03BF91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26900"/>
            <a:ext cx="5181600" cy="4750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2D057E-4869-03F0-958E-962709B286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26900"/>
            <a:ext cx="5181600" cy="4750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151960-27D3-A236-5D68-AAFA451A7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5B64-C92D-5240-9A9B-B32EF0BA1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8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5E6CD-D2C9-60F5-0DA0-CAFB323EE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359A3-059E-D159-2748-13F2A4E4E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6BEE5D-31B9-474D-069A-28F4AE1EFB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3DF442-405E-2481-B284-A5B1F52666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9C919D-4B7B-4983-16B9-0FC1CA0039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1BDFA8-BA1B-0AD1-1E80-A5ABDACC3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5B64-C92D-5240-9A9B-B32EF0BA1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92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4366E-17A5-0A27-19EF-3E480D8AE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F3746A-571E-0DCC-517E-79A8494F5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5B64-C92D-5240-9A9B-B32EF0BA1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46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F383D9-9C2F-7803-685E-DA3AFE69B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5B64-C92D-5240-9A9B-B32EF0BA1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55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5FCAF-E76C-79A8-AAE0-95B130135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C35E6-A883-FBB8-62EE-78A228FD0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889979-0911-2F99-F553-1677742D1D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15096F-8143-B461-DFE5-0F4059024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5B64-C92D-5240-9A9B-B32EF0BA1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01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347DB-8093-C91F-879E-586CDE139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65EE4F-4BCD-9A15-90AB-C910D7B0AA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F9C44A-3072-9BED-B0ED-FD3AEC9C8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6AA73-9A7F-425B-28C1-B60860C27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5B64-C92D-5240-9A9B-B32EF0BA1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8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4366E-17A5-0A27-19EF-3E480D8AEC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0909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Enter your “Thank you” or other closing message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F3746A-571E-0DCC-517E-79A8494F5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5B64-C92D-5240-9A9B-B32EF0BA18E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B65D09-0885-17F7-2B92-AB0205B4EE77}"/>
              </a:ext>
            </a:extLst>
          </p:cNvPr>
          <p:cNvSpPr txBox="1"/>
          <p:nvPr userDrawn="1"/>
        </p:nvSpPr>
        <p:spPr>
          <a:xfrm>
            <a:off x="838200" y="1940286"/>
            <a:ext cx="3800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Yu Gothic" panose="020B0400000000000000" pitchFamily="34" charset="-128"/>
                <a:ea typeface="Yu Gothic" panose="020B0400000000000000" pitchFamily="34" charset="-128"/>
              </a:rPr>
              <a:t>Contact information: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3BC3B84-371A-75C9-5A9D-C5997F477D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2508975"/>
            <a:ext cx="10443326" cy="37710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Required: Enter any contact information here</a:t>
            </a:r>
          </a:p>
        </p:txBody>
      </p:sp>
    </p:spTree>
    <p:extLst>
      <p:ext uri="{BB962C8B-B14F-4D97-AF65-F5344CB8AC3E}">
        <p14:creationId xmlns:p14="http://schemas.microsoft.com/office/powerpoint/2010/main" val="1849162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621B875-45A2-4E44-8599-284EFBAC738E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245825" cy="692642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278A82-CB95-F049-875F-B81787480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3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A1A56C-181F-ED64-BF21-8A919E7C7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28237"/>
            <a:ext cx="10515600" cy="4648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FD951-7EBF-576A-A976-F2EB0CFBF4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45B64-C92D-5240-9A9B-B32EF0BA1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874AD4-29DA-D259-15F4-883A30300566}"/>
              </a:ext>
            </a:extLst>
          </p:cNvPr>
          <p:cNvSpPr/>
          <p:nvPr userDrawn="1"/>
        </p:nvSpPr>
        <p:spPr>
          <a:xfrm>
            <a:off x="-12650" y="6601215"/>
            <a:ext cx="4617022" cy="155448"/>
          </a:xfrm>
          <a:prstGeom prst="rect">
            <a:avLst/>
          </a:prstGeom>
          <a:solidFill>
            <a:srgbClr val="82B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7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rgbClr val="82BD41"/>
          </a:solidFill>
          <a:latin typeface="Avenir Heavy" panose="0200050302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2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mmukwenha@afap-partnership.or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mmukwenha@afap-partnership.org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9B1B4-B578-4D50-1143-202D97BE46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Data-Driven Agriculture: Supporting Malawi’s Fertilizer and Soil Health Goals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701DB7-E5A8-688A-D5A7-CE61576680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Kumbukani K. Munthali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584E48-41F6-4996-8CF0-EBCFC8473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937" y="5653090"/>
            <a:ext cx="1932126" cy="112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77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BC9187-00F0-C916-561B-B1EEFBE72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1840"/>
            <a:ext cx="10515600" cy="630315"/>
          </a:xfrm>
        </p:spPr>
        <p:txBody>
          <a:bodyPr>
            <a:normAutofit fontScale="90000"/>
          </a:bodyPr>
          <a:lstStyle/>
          <a:p>
            <a:r>
              <a:rPr lang="en-US" dirty="0"/>
              <a:t>Data Use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902EE-51AA-0BE8-95B1-78F93641F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5B64-C92D-5240-9A9B-B32EF0BA18EA}" type="slidenum">
              <a:rPr lang="en-US" smtClean="0"/>
              <a:t>9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2F7C38-3E88-405F-A307-3FC5DC9554B8}"/>
              </a:ext>
            </a:extLst>
          </p:cNvPr>
          <p:cNvSpPr/>
          <p:nvPr/>
        </p:nvSpPr>
        <p:spPr>
          <a:xfrm>
            <a:off x="971365" y="1069991"/>
            <a:ext cx="10515600" cy="4742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</a:pPr>
            <a:r>
              <a:rPr lang="en-US" sz="2800" dirty="0">
                <a:solidFill>
                  <a:prstClr val="black"/>
                </a:solidFill>
              </a:rPr>
              <a:t>Facilitate the evaluation of project impacts and effectiveness by establishing benchmarks and tracking changes in key metrics over time.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</a:pPr>
            <a:r>
              <a:rPr lang="en-US" sz="2800" dirty="0">
                <a:solidFill>
                  <a:prstClr val="black"/>
                </a:solidFill>
              </a:rPr>
              <a:t>Provide insights for policy-making, funding decisions, and program adjustments by assessing interventions' direct and indirect effects.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</a:pPr>
            <a:r>
              <a:rPr lang="en-US" sz="2800" dirty="0">
                <a:solidFill>
                  <a:prstClr val="black"/>
                </a:solidFill>
              </a:rPr>
              <a:t>Enable strategic decision-making for both suppliers and farmers through detailed analyses of fertilizer market trends and pricing structures.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</a:pPr>
            <a:r>
              <a:rPr lang="en-US" sz="2800" dirty="0">
                <a:solidFill>
                  <a:prstClr val="black"/>
                </a:solidFill>
              </a:rPr>
              <a:t>Enhance the adoption of improved farming techniques and technologies by demonstrating their practical benefits and effectiveness in real-world settings.</a:t>
            </a:r>
          </a:p>
        </p:txBody>
      </p:sp>
    </p:spTree>
    <p:extLst>
      <p:ext uri="{BB962C8B-B14F-4D97-AF65-F5344CB8AC3E}">
        <p14:creationId xmlns:p14="http://schemas.microsoft.com/office/powerpoint/2010/main" val="1807434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BC9187-00F0-C916-561B-B1EEFBE72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338"/>
            <a:ext cx="10515600" cy="724286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Access Data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DA78C2-E555-3D74-7577-6CEF4A6EB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056904"/>
            <a:ext cx="3886199" cy="495342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250000"/>
              </a:lnSpc>
              <a:buNone/>
            </a:pPr>
            <a:r>
              <a:rPr lang="en-US" dirty="0"/>
              <a:t>Data is available through AFAP’s Malawi office. </a:t>
            </a:r>
          </a:p>
          <a:p>
            <a:pPr marL="0" indent="0" algn="ctr">
              <a:lnSpc>
                <a:spcPct val="250000"/>
              </a:lnSpc>
              <a:buNone/>
            </a:pPr>
            <a:r>
              <a:rPr lang="en-US" dirty="0"/>
              <a:t>Contact Margaret Mukwenha, Country Director at </a:t>
            </a:r>
          </a:p>
          <a:p>
            <a:pPr marL="0" indent="0" algn="ctr">
              <a:lnSpc>
                <a:spcPct val="250000"/>
              </a:lnSpc>
              <a:buNone/>
            </a:pPr>
            <a:r>
              <a:rPr lang="en-US" dirty="0">
                <a:hlinkClick r:id="rId2"/>
              </a:rPr>
              <a:t>mmukwenha@afap-partnership.org</a:t>
            </a:r>
            <a:r>
              <a:rPr lang="en-US" dirty="0"/>
              <a:t>  </a:t>
            </a:r>
          </a:p>
          <a:p>
            <a:pPr marL="0" indent="0" algn="ctr">
              <a:lnSpc>
                <a:spcPct val="250000"/>
              </a:lnSpc>
              <a:buNone/>
            </a:pPr>
            <a:r>
              <a:rPr lang="en-US" dirty="0"/>
              <a:t>for inquiries.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902EE-51AA-0BE8-95B1-78F93641F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5B64-C92D-5240-9A9B-B32EF0BA18EA}" type="slidenum">
              <a:rPr lang="en-US" smtClean="0"/>
              <a:t>10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199DBD-DA76-4565-A8DE-63E4CDF5E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8292" y="1056904"/>
            <a:ext cx="6607113" cy="49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394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9A46B7-F84C-F550-0823-AE15F850E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CB56AAA-E30D-D41D-8C39-28BE2EBEF4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 fontAlgn="t"/>
            <a:r>
              <a:rPr lang="en-ZA" b="1" dirty="0"/>
              <a:t>PLEASE CONTACT US</a:t>
            </a:r>
          </a:p>
          <a:p>
            <a:pPr algn="ctr" fontAlgn="t"/>
            <a:endParaRPr lang="en-US" dirty="0"/>
          </a:p>
          <a:p>
            <a:pPr fontAlgn="t"/>
            <a:r>
              <a:rPr lang="en-ZA" b="1" dirty="0"/>
              <a:t>AFAP Malawi: 		</a:t>
            </a:r>
            <a:r>
              <a:rPr lang="en-US" dirty="0"/>
              <a:t>Margaret Mukwenha</a:t>
            </a:r>
          </a:p>
          <a:p>
            <a:pPr fontAlgn="t"/>
            <a:r>
              <a:rPr lang="en-ZA" b="1" dirty="0"/>
              <a:t>Title:</a:t>
            </a:r>
            <a:r>
              <a:rPr lang="en-US" b="1" dirty="0"/>
              <a:t>   			</a:t>
            </a:r>
            <a:r>
              <a:rPr lang="en-US" dirty="0"/>
              <a:t>Country Director</a:t>
            </a:r>
          </a:p>
          <a:p>
            <a:pPr fontAlgn="t"/>
            <a:r>
              <a:rPr lang="en-ZA" b="1" dirty="0"/>
              <a:t>Email: 			</a:t>
            </a:r>
            <a:r>
              <a:rPr lang="en-US" dirty="0">
                <a:hlinkClick r:id="rId2"/>
              </a:rPr>
              <a:t>mmukwenha@afap-partnership.org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37B5A-BE10-E1B4-807C-B75D5557F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5B64-C92D-5240-9A9B-B32EF0BA18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62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BC9187-00F0-C916-561B-B1EEFBE72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05" y="292962"/>
            <a:ext cx="11194743" cy="710215"/>
          </a:xfrm>
        </p:spPr>
        <p:txBody>
          <a:bodyPr>
            <a:normAutofit fontScale="90000"/>
          </a:bodyPr>
          <a:lstStyle/>
          <a:p>
            <a:r>
              <a:rPr lang="en-US" dirty="0"/>
              <a:t>Motivation For Data Collection </a:t>
            </a:r>
            <a:endParaRPr lang="en-US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DA78C2-E555-3D74-7577-6CEF4A6EB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05" y="1172917"/>
            <a:ext cx="4367813" cy="451216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/>
              <a:t>Our motivation for data collection primarily centers around understanding and improving our programming and outcomes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The focus is on improving agricultural productivity and soil health for smallholder farmers. Data is collected at different stages of project interventions including: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902EE-51AA-0BE8-95B1-78F93641F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79146" y="6492875"/>
            <a:ext cx="2743200" cy="365125"/>
          </a:xfrm>
        </p:spPr>
        <p:txBody>
          <a:bodyPr/>
          <a:lstStyle/>
          <a:p>
            <a:fld id="{83945B64-C92D-5240-9A9B-B32EF0BA18EA}" type="slidenum">
              <a:rPr lang="en-US" smtClean="0"/>
              <a:t>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473308-0E97-4657-A583-04EAA3CF9C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5886" t="9295" b="5586"/>
          <a:stretch/>
        </p:blipFill>
        <p:spPr>
          <a:xfrm>
            <a:off x="4882718" y="1172917"/>
            <a:ext cx="6897947" cy="451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304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BC9187-00F0-C916-561B-B1EEFBE72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05" y="101338"/>
            <a:ext cx="10838895" cy="724286"/>
          </a:xfrm>
        </p:spPr>
        <p:txBody>
          <a:bodyPr>
            <a:normAutofit fontScale="90000"/>
          </a:bodyPr>
          <a:lstStyle/>
          <a:p>
            <a:r>
              <a:rPr lang="en-US" dirty="0"/>
              <a:t>Population &amp; Units of observation </a:t>
            </a:r>
            <a:endParaRPr lang="en-US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DA78C2-E555-3D74-7577-6CEF4A6EB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1105" y="844265"/>
            <a:ext cx="6952695" cy="5400314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/>
              <a:t>The data represents smallholder farmers in Malawi, covering all three regions</a:t>
            </a:r>
          </a:p>
          <a:p>
            <a:pPr algn="just"/>
            <a:r>
              <a:rPr lang="en-US" dirty="0"/>
              <a:t>Units of observation include;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dirty="0"/>
              <a:t>Farmer Demographic Data,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dirty="0"/>
              <a:t>Technology awareness and adoption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dirty="0"/>
              <a:t>Crops Grown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dirty="0"/>
              <a:t>Access to inputs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dirty="0"/>
              <a:t>Yield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dirty="0"/>
              <a:t>Fertilizer Use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dirty="0"/>
              <a:t>Post-harvest management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dirty="0"/>
              <a:t>Access to Extension Services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dirty="0"/>
              <a:t>Digital Penetration</a:t>
            </a:r>
          </a:p>
          <a:p>
            <a:pPr algn="just"/>
            <a:r>
              <a:rPr lang="en-US" dirty="0"/>
              <a:t>The surveys also consider livestock production and land ownership dynamics.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902EE-51AA-0BE8-95B1-78F93641F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5B64-C92D-5240-9A9B-B32EF0BA18EA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 descr="C:\Users\HP\Documents\AFAP Malawi\MEL\AFAP Programmes\0.1 2021-2024\Programs\BAYER\2023-2024\MEAL\Impact Assessment\Data and Final Report\Map_page-0001.jpg">
            <a:extLst>
              <a:ext uri="{FF2B5EF4-FFF2-40B4-BE49-F238E27FC236}">
                <a16:creationId xmlns:a16="http://schemas.microsoft.com/office/drawing/2014/main" id="{A163D34A-8592-4675-A8CD-9242A8F9123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4" t="3858" r="4862" b="4167"/>
          <a:stretch/>
        </p:blipFill>
        <p:spPr bwMode="auto">
          <a:xfrm>
            <a:off x="514905" y="845828"/>
            <a:ext cx="3678314" cy="54003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26765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BC9187-00F0-C916-561B-B1EEFBE72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415" y="101337"/>
            <a:ext cx="11061577" cy="653265"/>
          </a:xfrm>
        </p:spPr>
        <p:txBody>
          <a:bodyPr>
            <a:normAutofit fontScale="90000"/>
          </a:bodyPr>
          <a:lstStyle/>
          <a:p>
            <a:r>
              <a:rPr lang="en-US" dirty="0"/>
              <a:t>Dates of Data Collection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DA78C2-E555-3D74-7577-6CEF4A6EB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416" y="843840"/>
            <a:ext cx="10981677" cy="53350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Studies, Surveys, Assessments, and evaluations carried out between 2015 and 2024 under various projects.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902EE-51AA-0BE8-95B1-78F93641F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5B64-C92D-5240-9A9B-B32EF0BA18EA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03CB835-6627-413F-9580-FD3648FDA4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73704"/>
              </p:ext>
            </p:extLst>
          </p:nvPr>
        </p:nvGraphicFramePr>
        <p:xfrm>
          <a:off x="590365" y="1819442"/>
          <a:ext cx="10981676" cy="44486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596761">
                  <a:extLst>
                    <a:ext uri="{9D8B030D-6E8A-4147-A177-3AD203B41FA5}">
                      <a16:colId xmlns:a16="http://schemas.microsoft.com/office/drawing/2014/main" val="4146161083"/>
                    </a:ext>
                  </a:extLst>
                </a:gridCol>
                <a:gridCol w="1384915">
                  <a:extLst>
                    <a:ext uri="{9D8B030D-6E8A-4147-A177-3AD203B41FA5}">
                      <a16:colId xmlns:a16="http://schemas.microsoft.com/office/drawing/2014/main" val="1659109580"/>
                    </a:ext>
                  </a:extLst>
                </a:gridCol>
              </a:tblGrid>
              <a:tr h="444865">
                <a:tc>
                  <a:txBody>
                    <a:bodyPr/>
                    <a:lstStyle/>
                    <a:p>
                      <a:r>
                        <a:rPr lang="en-US" sz="1800" dirty="0"/>
                        <a:t>Project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Period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922064"/>
                  </a:ext>
                </a:extLst>
              </a:tr>
              <a:tr h="444865">
                <a:tc>
                  <a:txBody>
                    <a:bodyPr/>
                    <a:lstStyle/>
                    <a:p>
                      <a:r>
                        <a:rPr lang="en-US" sz="1800" dirty="0"/>
                        <a:t>USAID Accelerated Innovation Delivery Initiative (AID-I) - CIMMYT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2023 – 2025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98543"/>
                  </a:ext>
                </a:extLst>
              </a:tr>
              <a:tr h="444865">
                <a:tc>
                  <a:txBody>
                    <a:bodyPr/>
                    <a:lstStyle/>
                    <a:p>
                      <a:r>
                        <a:rPr lang="en-US" sz="1800" dirty="0"/>
                        <a:t>FARMSE – Savings for Agriculture and Marketing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2023 – 2025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493965"/>
                  </a:ext>
                </a:extLst>
              </a:tr>
              <a:tr h="444865">
                <a:tc>
                  <a:txBody>
                    <a:bodyPr/>
                    <a:lstStyle/>
                    <a:p>
                      <a:r>
                        <a:rPr lang="en-US" sz="1800" dirty="0"/>
                        <a:t>Sustain Africa Malawi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2022 – 2023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93532"/>
                  </a:ext>
                </a:extLst>
              </a:tr>
              <a:tr h="444865">
                <a:tc>
                  <a:txBody>
                    <a:bodyPr/>
                    <a:lstStyle/>
                    <a:p>
                      <a:r>
                        <a:rPr lang="en-US" sz="1800" dirty="0"/>
                        <a:t>Sustainable Agriculture Production and Marketing for Rural Transformation (SAP-</a:t>
                      </a:r>
                      <a:r>
                        <a:rPr lang="en-US" sz="1800" dirty="0" err="1"/>
                        <a:t>MaRT</a:t>
                      </a:r>
                      <a:r>
                        <a:rPr lang="en-US" sz="18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2021 – 2023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06673"/>
                  </a:ext>
                </a:extLst>
              </a:tr>
              <a:tr h="444865">
                <a:tc>
                  <a:txBody>
                    <a:bodyPr/>
                    <a:lstStyle/>
                    <a:p>
                      <a:r>
                        <a:rPr lang="en-US" sz="1800" dirty="0"/>
                        <a:t>BAYER - Better Farms Better Lives Advancing the Benefits in Malawi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Since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841769"/>
                  </a:ext>
                </a:extLst>
              </a:tr>
              <a:tr h="444865">
                <a:tc>
                  <a:txBody>
                    <a:bodyPr/>
                    <a:lstStyle/>
                    <a:p>
                      <a:r>
                        <a:rPr lang="en-US" sz="1800" dirty="0"/>
                        <a:t>YARA Action Africa-Thriving Farms Thriving Future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2020 - 2022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251620"/>
                  </a:ext>
                </a:extLst>
              </a:tr>
              <a:tr h="444865">
                <a:tc>
                  <a:txBody>
                    <a:bodyPr/>
                    <a:lstStyle/>
                    <a:p>
                      <a:r>
                        <a:rPr lang="en-US" sz="1800" dirty="0"/>
                        <a:t>Strengthening Fertilizer Systems Through Promotion of Area-specific Fertilizer Blending in Malawi.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2018 - 2020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809094"/>
                  </a:ext>
                </a:extLst>
              </a:tr>
              <a:tr h="444865">
                <a:tc>
                  <a:txBody>
                    <a:bodyPr/>
                    <a:lstStyle/>
                    <a:p>
                      <a:r>
                        <a:rPr lang="en-US" sz="1800" dirty="0"/>
                        <a:t>Bill and Melinda Gates Foundation (BMGF)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2018 - 2022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3112583"/>
                  </a:ext>
                </a:extLst>
              </a:tr>
              <a:tr h="444865">
                <a:tc>
                  <a:txBody>
                    <a:bodyPr/>
                    <a:lstStyle/>
                    <a:p>
                      <a:r>
                        <a:rPr lang="en-US" sz="1800" dirty="0"/>
                        <a:t>Productivity Improvement Program for Smallholders (PIPS)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2015 – 2017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400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4888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BC9187-00F0-C916-561B-B1EEFBE72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293" y="230819"/>
            <a:ext cx="10965402" cy="479395"/>
          </a:xfrm>
        </p:spPr>
        <p:txBody>
          <a:bodyPr>
            <a:normAutofit fontScale="90000"/>
          </a:bodyPr>
          <a:lstStyle/>
          <a:p>
            <a:r>
              <a:rPr lang="en-US" dirty="0"/>
              <a:t>Sampling Methods &amp; Sample Size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DA78C2-E555-3D74-7577-6CEF4A6EB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304" y="868022"/>
            <a:ext cx="10857391" cy="519542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In conducting surveys, studies, and impact assessments, various sampling methods were employed, at times a combination of random, purposive, and mixed sampling methods. </a:t>
            </a:r>
          </a:p>
          <a:p>
            <a:pPr marL="0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b="1" dirty="0"/>
              <a:t>Random sampling: </a:t>
            </a:r>
            <a:r>
              <a:rPr lang="en-US" sz="2800" dirty="0"/>
              <a:t>Particularly useful in farmer yield surveys and technology adoption assessments. </a:t>
            </a:r>
          </a:p>
          <a:p>
            <a:pPr marL="457200" lvl="1" indent="0">
              <a:buNone/>
            </a:pPr>
            <a:endParaRPr lang="en-US" sz="28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b="1" dirty="0"/>
              <a:t>Purposive sampling: </a:t>
            </a:r>
            <a:r>
              <a:rPr lang="en-US" sz="2800" dirty="0"/>
              <a:t>Strategically used to target specific groups and locations, such as key fertilizer suppliers and market segments, to gather detailed data on prices and cost build-ups.</a:t>
            </a:r>
          </a:p>
          <a:p>
            <a:pPr marL="457200" lvl="1" indent="0">
              <a:buNone/>
            </a:pPr>
            <a:r>
              <a:rPr lang="en-US" sz="2800" dirty="0"/>
              <a:t>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b="1" dirty="0"/>
              <a:t>Mixed sampling: </a:t>
            </a:r>
            <a:r>
              <a:rPr lang="en-US" sz="2800" dirty="0"/>
              <a:t>Mostly used for Baseline and End-line surveys, as well as Soil Health Learning sites, to enhance the depth and breadth of the data collected, ensuring both representativeness and focused insights.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b="1" dirty="0"/>
              <a:t>Sample Sizes </a:t>
            </a:r>
            <a:r>
              <a:rPr lang="en-US" dirty="0"/>
              <a:t>were broad, covering at times all regions and districts, and specific figures for project-specific. The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902EE-51AA-0BE8-95B1-78F93641F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5B64-C92D-5240-9A9B-B32EF0BA18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73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BC9187-00F0-C916-561B-B1EEFBE72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305" y="101337"/>
            <a:ext cx="10686495" cy="715409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 of Information Collected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DA78C2-E555-3D74-7577-6CEF4A6EB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305" y="1020932"/>
            <a:ext cx="3312112" cy="539496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Baseline Studies and End-line Surveys, Impact Assessments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Demographic details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Initial status of key indicators (e.g., income levels, crop yields)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At the end, similar data are recollected to assess progress and impact.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Changes in productivity or income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902EE-51AA-0BE8-95B1-78F93641F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5B64-C92D-5240-9A9B-B32EF0BA18EA}" type="slidenum">
              <a:rPr lang="en-US" smtClean="0"/>
              <a:t>5</a:t>
            </a:fld>
            <a:endParaRPr lang="en-US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DE74C6AE-F751-4394-93E3-238D8397C2C9}"/>
              </a:ext>
            </a:extLst>
          </p:cNvPr>
          <p:cNvSpPr txBox="1">
            <a:spLocks/>
          </p:cNvSpPr>
          <p:nvPr/>
        </p:nvSpPr>
        <p:spPr>
          <a:xfrm>
            <a:off x="4439944" y="1020931"/>
            <a:ext cx="3141216" cy="53949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Soil Health Learning Sites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Soil composition and nutrient levels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Effectiveness of soil improvement techniques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Changes in soil health over time as a result of adopted practices.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5DD78B9E-A305-4C72-9905-2C8D2CE95082}"/>
              </a:ext>
            </a:extLst>
          </p:cNvPr>
          <p:cNvSpPr txBox="1">
            <a:spLocks/>
          </p:cNvSpPr>
          <p:nvPr/>
        </p:nvSpPr>
        <p:spPr>
          <a:xfrm>
            <a:off x="8212584" y="1020930"/>
            <a:ext cx="3141216" cy="53949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b="1" dirty="0"/>
              <a:t>Fertilizer Prices and Cost Build-up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Current market prices of different fertilizers,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Factors influencing price fluctuations, Cost components involved in manufacturing and distribution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Economic accessibility for local farmers.</a:t>
            </a:r>
          </a:p>
        </p:txBody>
      </p:sp>
    </p:spTree>
    <p:extLst>
      <p:ext uri="{BB962C8B-B14F-4D97-AF65-F5344CB8AC3E}">
        <p14:creationId xmlns:p14="http://schemas.microsoft.com/office/powerpoint/2010/main" val="3278710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BC9187-00F0-C916-561B-B1EEFBE72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3" y="225625"/>
            <a:ext cx="11221375" cy="582244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 Statistics of Some Variables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902EE-51AA-0BE8-95B1-78F93641F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5B64-C92D-5240-9A9B-B32EF0BA18EA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9C9E8B7-A474-4127-8F9F-2DD4FA5F94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3914236"/>
              </p:ext>
            </p:extLst>
          </p:nvPr>
        </p:nvGraphicFramePr>
        <p:xfrm>
          <a:off x="631794" y="3513339"/>
          <a:ext cx="461491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117FA57B-6EBE-4DC3-912B-4ECA615E0C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7416323"/>
              </p:ext>
            </p:extLst>
          </p:nvPr>
        </p:nvGraphicFramePr>
        <p:xfrm>
          <a:off x="631793" y="805020"/>
          <a:ext cx="4614910" cy="2845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3733FBB-D97F-40C5-B6E3-112BDA057C4B}"/>
              </a:ext>
            </a:extLst>
          </p:cNvPr>
          <p:cNvCxnSpPr>
            <a:cxnSpLocks/>
          </p:cNvCxnSpPr>
          <p:nvPr/>
        </p:nvCxnSpPr>
        <p:spPr>
          <a:xfrm>
            <a:off x="5726097" y="1038687"/>
            <a:ext cx="0" cy="5708342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CC0B7A7-7AE3-4E06-8BC0-494D0927EFB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96000" y="906934"/>
            <a:ext cx="5096698" cy="548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03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BC9187-00F0-C916-561B-B1EEFBE72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3" y="225625"/>
            <a:ext cx="11221375" cy="582244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 Statistics of Some Variables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902EE-51AA-0BE8-95B1-78F93641F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5B64-C92D-5240-9A9B-B32EF0BA18EA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3EA6D2D-0D99-4165-9FFF-D1894D253C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408752"/>
              </p:ext>
            </p:extLst>
          </p:nvPr>
        </p:nvGraphicFramePr>
        <p:xfrm>
          <a:off x="479393" y="1255879"/>
          <a:ext cx="5175683" cy="4266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1FB2200-BD3A-479B-8EDC-4FB0DCB96F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5962754"/>
              </p:ext>
            </p:extLst>
          </p:nvPr>
        </p:nvGraphicFramePr>
        <p:xfrm>
          <a:off x="6286158" y="1255880"/>
          <a:ext cx="4846439" cy="4266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29411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BC9187-00F0-C916-561B-B1EEFBE72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443" y="306674"/>
            <a:ext cx="8708995" cy="582244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 Statistics of Some Variables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902EE-51AA-0BE8-95B1-78F93641F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5B64-C92D-5240-9A9B-B32EF0BA18EA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2DEF1A-CC01-40DC-B500-31313E0CB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071" y="807869"/>
            <a:ext cx="7789740" cy="584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54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3698</TotalTime>
  <Words>659</Words>
  <Application>Microsoft Office PowerPoint</Application>
  <PresentationFormat>Widescreen</PresentationFormat>
  <Paragraphs>108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Yu Gothic</vt:lpstr>
      <vt:lpstr>Arial</vt:lpstr>
      <vt:lpstr>Avenir Black</vt:lpstr>
      <vt:lpstr>Avenir Heavy</vt:lpstr>
      <vt:lpstr>Calibri</vt:lpstr>
      <vt:lpstr>Wingdings</vt:lpstr>
      <vt:lpstr>Office Theme</vt:lpstr>
      <vt:lpstr>Data-Driven Agriculture: Supporting Malawi’s Fertilizer and Soil Health Goals</vt:lpstr>
      <vt:lpstr>Motivation For Data Collection </vt:lpstr>
      <vt:lpstr>Population &amp; Units of observation </vt:lpstr>
      <vt:lpstr>Dates of Data Collection</vt:lpstr>
      <vt:lpstr>Sampling Methods &amp; Sample Size </vt:lpstr>
      <vt:lpstr>Summary of Information Collected</vt:lpstr>
      <vt:lpstr>Summary Statistics of Some Variables</vt:lpstr>
      <vt:lpstr>Summary Statistics of Some Variables</vt:lpstr>
      <vt:lpstr>Summary Statistics of Some Variables</vt:lpstr>
      <vt:lpstr>Data Use</vt:lpstr>
      <vt:lpstr>How to Access Data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Burke</dc:creator>
  <cp:lastModifiedBy>Kumbukani Munthali</cp:lastModifiedBy>
  <cp:revision>50</cp:revision>
  <dcterms:created xsi:type="dcterms:W3CDTF">2022-06-05T10:49:39Z</dcterms:created>
  <dcterms:modified xsi:type="dcterms:W3CDTF">2024-10-10T06:23:17Z</dcterms:modified>
</cp:coreProperties>
</file>