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4" r:id="rId4"/>
    <p:sldId id="261" r:id="rId5"/>
    <p:sldId id="257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D41"/>
    <a:srgbClr val="82B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4"/>
    <p:restoredTop sz="93437"/>
  </p:normalViewPr>
  <p:slideViewPr>
    <p:cSldViewPr snapToGrid="0" snapToObjects="1">
      <p:cViewPr varScale="1">
        <p:scale>
          <a:sx n="77" d="100"/>
          <a:sy n="77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joloma, Joyce (ICRAF)" userId="304b85fb-6f04-44bf-a979-a4133f7e23e3" providerId="ADAL" clId="{81863955-725C-4139-BBC3-77F4A19654DA}"/>
    <pc:docChg chg="custSel modSld">
      <pc:chgData name="Njoloma, Joyce (ICRAF)" userId="304b85fb-6f04-44bf-a979-a4133f7e23e3" providerId="ADAL" clId="{81863955-725C-4139-BBC3-77F4A19654DA}" dt="2024-10-10T06:41:20.989" v="3" actId="14100"/>
      <pc:docMkLst>
        <pc:docMk/>
      </pc:docMkLst>
      <pc:sldChg chg="modSp mod">
        <pc:chgData name="Njoloma, Joyce (ICRAF)" userId="304b85fb-6f04-44bf-a979-a4133f7e23e3" providerId="ADAL" clId="{81863955-725C-4139-BBC3-77F4A19654DA}" dt="2024-10-10T06:41:20.989" v="3" actId="14100"/>
        <pc:sldMkLst>
          <pc:docMk/>
          <pc:sldMk cId="1479062296" sldId="260"/>
        </pc:sldMkLst>
        <pc:spChg chg="mod">
          <ac:chgData name="Njoloma, Joyce (ICRAF)" userId="304b85fb-6f04-44bf-a979-a4133f7e23e3" providerId="ADAL" clId="{81863955-725C-4139-BBC3-77F4A19654DA}" dt="2024-10-10T06:41:08.449" v="2" actId="20577"/>
          <ac:spMkLst>
            <pc:docMk/>
            <pc:sldMk cId="1479062296" sldId="260"/>
            <ac:spMk id="5" creationId="{FCB56AAA-E30D-D41D-8C39-28BE2EBEF45E}"/>
          </ac:spMkLst>
        </pc:spChg>
        <pc:picChg chg="mod">
          <ac:chgData name="Njoloma, Joyce (ICRAF)" userId="304b85fb-6f04-44bf-a979-a4133f7e23e3" providerId="ADAL" clId="{81863955-725C-4139-BBC3-77F4A19654DA}" dt="2024-10-10T06:41:20.989" v="3" actId="14100"/>
          <ac:picMkLst>
            <pc:docMk/>
            <pc:sldMk cId="1479062296" sldId="260"/>
            <ac:picMk id="2" creationId="{BCBAEC78-F830-C92E-AD66-73A971CF43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03B98-C536-4F4D-B128-95FF2CFAB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0A387-42FF-47BB-82F4-6D533B4B5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500E-110F-4E18-8673-1A94DB2DA9A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A2C6E-812B-40D8-B3B5-39CD08C19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085C1-02ED-4FD0-8914-33C2D8C4C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D5374-1EF5-4E2B-87A3-08FE3913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5FC0-8D2F-184C-A2B1-0462D63987D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8A61-DEC7-2A43-ACC3-4ECD6766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EAF2D5F-151D-8046-869C-C9845A908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6"/>
            <a:ext cx="12407304" cy="6994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914C8-335A-904D-499D-0ECA5C73D5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7840" y="2325502"/>
            <a:ext cx="9144000" cy="1576838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en-US" dirty="0"/>
              <a:t>Your Title Here-please include organization and dataset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2303C-A8A7-08E6-1A05-F5E2AC1F44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8690" y="4091052"/>
            <a:ext cx="5902960" cy="741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Presenter(s) name(s)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48F7-1343-249D-D25B-9B6EF549AFE2}"/>
              </a:ext>
            </a:extLst>
          </p:cNvPr>
          <p:cNvSpPr txBox="1"/>
          <p:nvPr userDrawn="1"/>
        </p:nvSpPr>
        <p:spPr>
          <a:xfrm>
            <a:off x="662278" y="385341"/>
            <a:ext cx="10788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Data </a:t>
            </a:r>
            <a:r>
              <a:rPr lang="en-US" sz="6300" b="1" i="0" dirty="0" err="1">
                <a:solidFill>
                  <a:srgbClr val="82BD41"/>
                </a:solidFill>
                <a:latin typeface="Avenir Black" panose="02000503020000020003" pitchFamily="2" charset="0"/>
              </a:rPr>
              <a:t>Symp</a:t>
            </a:r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  </a:t>
            </a:r>
            <a:r>
              <a:rPr lang="en-US" sz="6300" b="1" i="0" dirty="0" err="1">
                <a:solidFill>
                  <a:srgbClr val="82BD41"/>
                </a:solidFill>
                <a:latin typeface="Avenir Black" panose="02000503020000020003" pitchFamily="2" charset="0"/>
              </a:rPr>
              <a:t>sium</a:t>
            </a:r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 on Fertiliser and Soil Health </a:t>
            </a:r>
          </a:p>
          <a:p>
            <a:pPr algn="ctr"/>
            <a:endParaRPr lang="en-US" sz="6600" b="1" i="0" dirty="0">
              <a:solidFill>
                <a:srgbClr val="82BD4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C76BA9-BC3E-D25B-8E10-B8ED62A3B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1861" y="756346"/>
            <a:ext cx="481635" cy="467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5593B-2FE0-7E8C-7E0F-DCB59A8FB6EE}"/>
              </a:ext>
            </a:extLst>
          </p:cNvPr>
          <p:cNvSpPr txBox="1"/>
          <p:nvPr userDrawn="1"/>
        </p:nvSpPr>
        <p:spPr>
          <a:xfrm flipH="1">
            <a:off x="2717319" y="403581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Presented by: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D71BD-A760-6798-BF89-E9D8837F8C6B}"/>
              </a:ext>
            </a:extLst>
          </p:cNvPr>
          <p:cNvSpPr txBox="1"/>
          <p:nvPr userDrawn="1"/>
        </p:nvSpPr>
        <p:spPr>
          <a:xfrm flipH="1">
            <a:off x="1326852" y="48466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October 10</a:t>
            </a:r>
            <a:r>
              <a:rPr lang="en-US" sz="1800" b="0" i="0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th</a:t>
            </a:r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, 2024 </a:t>
            </a:r>
            <a:r>
              <a:rPr lang="en-US" sz="1800" b="0" i="0" spc="-200" baseline="0" dirty="0">
                <a:latin typeface="Yu Gothic" panose="020B0400000000000000" pitchFamily="34" charset="-128"/>
                <a:ea typeface="Yu Gothic" panose="020B0400000000000000" pitchFamily="34" charset="-128"/>
              </a:rPr>
              <a:t>||</a:t>
            </a:r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 Lilongwe, Malawi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37CBB6-1501-F908-A194-314C360ABD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2124" y="5249292"/>
            <a:ext cx="1820516" cy="1457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86F7A-76FD-01BA-4289-963A8B4C4A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22258" y="5540192"/>
            <a:ext cx="2064296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F930-483F-EC2D-D93A-D986F3C6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48EC-7F1A-F652-C4C3-9CAED2C3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900"/>
            <a:ext cx="10515600" cy="475006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20B4E-8821-3151-5EE9-FA2ACD26117E}"/>
              </a:ext>
            </a:extLst>
          </p:cNvPr>
          <p:cNvSpPr/>
          <p:nvPr userDrawn="1"/>
        </p:nvSpPr>
        <p:spPr>
          <a:xfrm>
            <a:off x="-777" y="6601215"/>
            <a:ext cx="4617022" cy="155448"/>
          </a:xfrm>
          <a:prstGeom prst="rect">
            <a:avLst/>
          </a:prstGeom>
          <a:solidFill>
            <a:srgbClr val="82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3B72-BB3E-1351-24E4-0952D411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F26C-F127-DD13-993B-F6FCE1FA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052BB-8DB8-05F8-F2DD-664B03BF9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6900"/>
            <a:ext cx="5181600" cy="4750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D057E-4869-03F0-958E-962709B2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900"/>
            <a:ext cx="5181600" cy="4750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51960-27D3-A236-5D68-AAFA451A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E6CD-D2C9-60F5-0DA0-CAFB323E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59A3-059E-D159-2748-13F2A4E4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EE5D-31B9-474D-069A-28F4AE1EF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DF442-405E-2481-B284-A5B1F5266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C919D-4B7B-4983-16B9-0FC1CA00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BDFA8-BA1B-0AD1-1E80-A5ABDACC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366E-17A5-0A27-19EF-3E480D8A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3746A-571E-0DCC-517E-79A8494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383D9-9C2F-7803-685E-DA3AFE69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FCAF-E76C-79A8-AAE0-95B13013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35E6-A883-FBB8-62EE-78A228FD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89979-0911-2F99-F553-1677742D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096F-8143-B461-DFE5-0F40590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47DB-8093-C91F-879E-586CDE13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5EE4F-4BCD-9A15-90AB-C910D7B0A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9C44A-3072-9BED-B0ED-FD3AEC9C8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AA73-9A7F-425B-28C1-B60860C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366E-17A5-0A27-19EF-3E480D8AE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090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your “Thank you” or other closing message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3746A-571E-0DCC-517E-79A8494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65D09-0885-17F7-2B92-AB0205B4EE77}"/>
              </a:ext>
            </a:extLst>
          </p:cNvPr>
          <p:cNvSpPr txBox="1"/>
          <p:nvPr userDrawn="1"/>
        </p:nvSpPr>
        <p:spPr>
          <a:xfrm>
            <a:off x="838200" y="1940286"/>
            <a:ext cx="380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Contact information: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3BC3B84-371A-75C9-5A9D-C5997F477D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508975"/>
            <a:ext cx="10443326" cy="3771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Required: Enter any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84916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21B875-45A2-4E44-8599-284EFBAC73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245825" cy="69264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78A82-CB95-F049-875F-B8178748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A56C-181F-ED64-BF21-8A919E7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8237"/>
            <a:ext cx="10515600" cy="464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D951-7EBF-576A-A976-F2EB0CFB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5B64-C92D-5240-9A9B-B32EF0BA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74AD4-29DA-D259-15F4-883A30300566}"/>
              </a:ext>
            </a:extLst>
          </p:cNvPr>
          <p:cNvSpPr/>
          <p:nvPr userDrawn="1"/>
        </p:nvSpPr>
        <p:spPr>
          <a:xfrm>
            <a:off x="-12650" y="6601215"/>
            <a:ext cx="4617022" cy="155448"/>
          </a:xfrm>
          <a:prstGeom prst="rect">
            <a:avLst/>
          </a:prstGeom>
          <a:solidFill>
            <a:srgbClr val="82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82BD4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1B4-B578-4D50-1143-202D97BE4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Soil health characterization in Malawi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01DB7-E5A8-688A-D5A7-CE615766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386" y="4061993"/>
            <a:ext cx="5902960" cy="33110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Christopher Katema for ICRAF Malawi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5BAD-4542-BD33-45E9-51D182DC5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" y="54176"/>
            <a:ext cx="1302026" cy="6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AD9F-9980-A376-9203-050E2B26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Data sets on soil characterization and tree diversity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1B27-86E3-BF9C-734D-0AE3C32F1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Soil fertility improvement studies on Gliricidia-Maize intercropping at Makoka in Zomba (coded MZ12)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Africa Soil Information Services (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AfSIS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) - Land health surveillance for four sites in Malawi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Agroforestry Food Security Programme (AFSP I, II &amp; Extended)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Agroforestry and Land Health in Malawi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Programme for Rural Irrigation Development (PRIDE) in Malawi.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BE527-74C9-B298-C6B1-5ED6A534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1A4DB-5FDE-1B6B-6819-202448AF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43" y="5155131"/>
            <a:ext cx="3283866" cy="15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72933-C31F-3E51-2EAC-ACB4AE17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05B723-2435-5628-73B6-5A2E55D2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7"/>
            <a:ext cx="10515600" cy="63415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Soil fertility improvement studies on Gliricidia-Maize intercropping at Makoka in Zomba (coded </a:t>
            </a:r>
            <a:r>
              <a:rPr lang="en-US" sz="2800" b="1" dirty="0"/>
              <a:t>MZ12)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A9D44-D60B-4E8F-116F-DCDB346D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904"/>
            <a:ext cx="11172568" cy="5801096"/>
          </a:xfrm>
        </p:spPr>
        <p:txBody>
          <a:bodyPr>
            <a:normAutofit/>
          </a:bodyPr>
          <a:lstStyle/>
          <a:p>
            <a:r>
              <a:rPr lang="en-US" sz="2000" b="1" dirty="0"/>
              <a:t>Motivation for data collection: </a:t>
            </a:r>
            <a:r>
              <a:rPr lang="en-US" sz="2000" dirty="0">
                <a:solidFill>
                  <a:srgbClr val="0070C0"/>
                </a:solidFill>
              </a:rPr>
              <a:t>For a specific study on agroforestry Gliricidia sepium fertilizer trees. </a:t>
            </a:r>
          </a:p>
          <a:p>
            <a:r>
              <a:rPr lang="en-US" sz="2000" b="1" dirty="0"/>
              <a:t>Represented population: </a:t>
            </a:r>
            <a:r>
              <a:rPr lang="en-US" sz="2000" dirty="0">
                <a:solidFill>
                  <a:srgbClr val="0070C0"/>
                </a:solidFill>
              </a:rPr>
              <a:t>Malawi, Southern Region, Zomba District.</a:t>
            </a:r>
          </a:p>
          <a:p>
            <a:r>
              <a:rPr lang="en-US" sz="2000" b="1" dirty="0"/>
              <a:t>Units of observation: </a:t>
            </a:r>
            <a:r>
              <a:rPr lang="en-US" sz="2000" dirty="0">
                <a:solidFill>
                  <a:srgbClr val="0070C0"/>
                </a:solidFill>
              </a:rPr>
              <a:t>Research study fields</a:t>
            </a:r>
          </a:p>
          <a:p>
            <a:r>
              <a:rPr lang="en-US" sz="2000" b="1" dirty="0"/>
              <a:t>Dates of data collection: </a:t>
            </a:r>
            <a:r>
              <a:rPr lang="en-US" sz="2000" dirty="0">
                <a:solidFill>
                  <a:srgbClr val="0070C0"/>
                </a:solidFill>
              </a:rPr>
              <a:t>Annually from 1995 following establishment in 1992</a:t>
            </a:r>
          </a:p>
          <a:p>
            <a:r>
              <a:rPr lang="en-US" sz="2000" b="1" dirty="0"/>
              <a:t>Sampling/research methods: </a:t>
            </a:r>
            <a:r>
              <a:rPr lang="en-US" sz="2000" dirty="0">
                <a:solidFill>
                  <a:srgbClr val="0070C0"/>
                </a:solidFill>
              </a:rPr>
              <a:t>Standard farm soil sampling </a:t>
            </a:r>
          </a:p>
          <a:p>
            <a:r>
              <a:rPr lang="en-US" sz="2000" b="1" dirty="0"/>
              <a:t>Sample size: </a:t>
            </a:r>
            <a:r>
              <a:rPr lang="en-US" sz="2000" dirty="0">
                <a:solidFill>
                  <a:srgbClr val="0070C0"/>
                </a:solidFill>
              </a:rPr>
              <a:t>Large and cumulative soil samples</a:t>
            </a:r>
          </a:p>
          <a:p>
            <a:r>
              <a:rPr lang="en-US" sz="2000" b="1" dirty="0"/>
              <a:t>Summary of information collected: </a:t>
            </a:r>
            <a:r>
              <a:rPr lang="en-US" sz="2000" dirty="0">
                <a:solidFill>
                  <a:srgbClr val="0070C0"/>
                </a:solidFill>
              </a:rPr>
              <a:t>Soil nutrient parameters, tree leaf biomass and maize yields</a:t>
            </a:r>
          </a:p>
          <a:p>
            <a:r>
              <a:rPr lang="en-US" sz="2000" b="1" dirty="0"/>
              <a:t>How to access data: Optional: </a:t>
            </a:r>
            <a:r>
              <a:rPr lang="en-US" sz="2000" dirty="0">
                <a:solidFill>
                  <a:srgbClr val="0070C0"/>
                </a:solidFill>
              </a:rPr>
              <a:t>Reports and Publications</a:t>
            </a:r>
          </a:p>
          <a:p>
            <a:pPr lvl="1"/>
            <a:r>
              <a:rPr lang="en-US" sz="2000" dirty="0"/>
              <a:t>Challenges faced &amp; lessons learned: </a:t>
            </a:r>
            <a:r>
              <a:rPr lang="en-US" sz="2000" dirty="0">
                <a:solidFill>
                  <a:srgbClr val="0070C0"/>
                </a:solidFill>
              </a:rPr>
              <a:t>Financial support to manage and maintain the long term trials</a:t>
            </a:r>
          </a:p>
          <a:p>
            <a:pPr lvl="1"/>
            <a:r>
              <a:rPr lang="en-US" sz="2000" dirty="0"/>
              <a:t>How data have been used so far: </a:t>
            </a:r>
            <a:r>
              <a:rPr lang="en-US" sz="2000" dirty="0">
                <a:solidFill>
                  <a:srgbClr val="0070C0"/>
                </a:solidFill>
              </a:rPr>
              <a:t>Understand the effect of agroforestry practice on C- sequestration and CO2-C efflux in a gliricidia-maize intercropping system. Effects on Maize yields. </a:t>
            </a:r>
          </a:p>
          <a:p>
            <a:pPr lvl="1"/>
            <a:r>
              <a:rPr lang="en-US" sz="2000" dirty="0"/>
              <a:t>Summary statistics of some variables</a:t>
            </a:r>
          </a:p>
          <a:p>
            <a:pPr lvl="1"/>
            <a:r>
              <a:rPr lang="en-US" sz="2000" dirty="0"/>
              <a:t>More pertinent information: </a:t>
            </a:r>
            <a:r>
              <a:rPr lang="en-US" sz="2000" dirty="0">
                <a:solidFill>
                  <a:srgbClr val="0070C0"/>
                </a:solidFill>
              </a:rPr>
              <a:t>Agroforestry practice are capable of sequestering carbon (C) in the standing biomass and soil.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9FFC-8CE1-5BEA-11C8-0DE0A524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5B64-C92D-5240-9A9B-B32EF0BA1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E8343-0FE9-FA0A-3124-172AC3D4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100" y="5896859"/>
            <a:ext cx="2105668" cy="9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D3DB7-CC2F-847A-87F1-DE7943F3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AC180-D552-989D-AD49-E4A02C41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68"/>
            <a:ext cx="10515600" cy="879281"/>
          </a:xfrm>
        </p:spPr>
        <p:txBody>
          <a:bodyPr>
            <a:normAutofit/>
          </a:bodyPr>
          <a:lstStyle/>
          <a:p>
            <a:r>
              <a:rPr lang="en-US" sz="2800" b="1" dirty="0"/>
              <a:t>Africa Soil Information Services (</a:t>
            </a:r>
            <a:r>
              <a:rPr lang="en-US" sz="2800" b="1" dirty="0" err="1"/>
              <a:t>AfSIS</a:t>
            </a:r>
            <a:r>
              <a:rPr lang="en-US" sz="2800" b="1" dirty="0"/>
              <a:t>) - Land health surveillance for four sites in Malawi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4F5056-E63A-81A0-0578-BA6E57B0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3492"/>
            <a:ext cx="11172568" cy="5801096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Motivation for data collection: </a:t>
            </a:r>
            <a:r>
              <a:rPr lang="en-US" sz="2000" dirty="0">
                <a:solidFill>
                  <a:srgbClr val="0070C0"/>
                </a:solidFill>
              </a:rPr>
              <a:t>Projects aimed to assess land health, providing a baseline assessment of soil physical, vegetation characteristics and condition (health) at a landscape level.</a:t>
            </a:r>
          </a:p>
          <a:p>
            <a:r>
              <a:rPr lang="en-US" sz="2000" b="1" dirty="0"/>
              <a:t>Represented population: </a:t>
            </a:r>
            <a:r>
              <a:rPr lang="en-US" sz="2000" dirty="0">
                <a:solidFill>
                  <a:srgbClr val="0070C0"/>
                </a:solidFill>
              </a:rPr>
              <a:t>Malawi, central and southern regions, Kasungu, Salima, Ntchisi and Mwanza Districts. </a:t>
            </a:r>
          </a:p>
          <a:p>
            <a:r>
              <a:rPr lang="en-US" sz="2000" b="1" dirty="0"/>
              <a:t>Units of observation: </a:t>
            </a:r>
            <a:r>
              <a:rPr lang="en-US" sz="2000" dirty="0">
                <a:solidFill>
                  <a:srgbClr val="0070C0"/>
                </a:solidFill>
              </a:rPr>
              <a:t>Sentinel sites</a:t>
            </a:r>
          </a:p>
          <a:p>
            <a:r>
              <a:rPr lang="en-US" sz="2000" b="1" dirty="0"/>
              <a:t>Dates of data collection: </a:t>
            </a:r>
            <a:r>
              <a:rPr lang="en-US" sz="2000" dirty="0">
                <a:solidFill>
                  <a:srgbClr val="0070C0"/>
                </a:solidFill>
              </a:rPr>
              <a:t>2012 -13</a:t>
            </a:r>
          </a:p>
          <a:p>
            <a:r>
              <a:rPr lang="en-US" sz="2000" b="1" dirty="0"/>
              <a:t>Sampling/research methods: </a:t>
            </a:r>
            <a:r>
              <a:rPr lang="en-US" sz="2000" dirty="0">
                <a:solidFill>
                  <a:srgbClr val="0070C0"/>
                </a:solidFill>
              </a:rPr>
              <a:t>Land Degradation Surveillance Framework (LDSF)</a:t>
            </a:r>
            <a:endParaRPr lang="en-US" sz="2000" b="1" dirty="0"/>
          </a:p>
          <a:p>
            <a:r>
              <a:rPr lang="en-US" sz="2000" b="1" dirty="0"/>
              <a:t>Sample size: </a:t>
            </a:r>
            <a:r>
              <a:rPr lang="en-US" sz="2000" dirty="0">
                <a:solidFill>
                  <a:srgbClr val="0070C0"/>
                </a:solidFill>
              </a:rPr>
              <a:t>Large amount of soil samples</a:t>
            </a:r>
          </a:p>
          <a:p>
            <a:r>
              <a:rPr lang="en-US" sz="2000" b="1" dirty="0"/>
              <a:t>Summary of information collected: </a:t>
            </a:r>
            <a:r>
              <a:rPr lang="en-US" sz="2000" dirty="0">
                <a:solidFill>
                  <a:srgbClr val="0070C0"/>
                </a:solidFill>
              </a:rPr>
              <a:t>Soil nutrient parameters and tree diversity</a:t>
            </a:r>
          </a:p>
          <a:p>
            <a:r>
              <a:rPr lang="en-US" sz="2000" b="1" dirty="0"/>
              <a:t>How to access data: </a:t>
            </a:r>
            <a:r>
              <a:rPr lang="en-US" sz="2000" dirty="0">
                <a:solidFill>
                  <a:srgbClr val="0070C0"/>
                </a:solidFill>
              </a:rPr>
              <a:t>ICRAF Data base and reports</a:t>
            </a:r>
          </a:p>
          <a:p>
            <a:r>
              <a:rPr lang="en-US" sz="2000" b="1" dirty="0"/>
              <a:t>Optional: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Challenges faced &amp; lessons learned: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significant challenges were faced </a:t>
            </a:r>
          </a:p>
          <a:p>
            <a:pPr lvl="1"/>
            <a:r>
              <a:rPr lang="en-US" sz="2000" dirty="0"/>
              <a:t>How data have been used so far: </a:t>
            </a:r>
            <a:r>
              <a:rPr lang="en-US" sz="2000" dirty="0">
                <a:solidFill>
                  <a:srgbClr val="0070C0"/>
                </a:solidFill>
              </a:rPr>
              <a:t>Inform policy on land degradation and management for improvement</a:t>
            </a:r>
          </a:p>
          <a:p>
            <a:pPr lvl="1"/>
            <a:r>
              <a:rPr lang="en-US" sz="2000" dirty="0"/>
              <a:t>Summary statistics of some variables: Soil physical, vegetation characteristics and condition (health) </a:t>
            </a:r>
          </a:p>
          <a:p>
            <a:pPr lvl="1"/>
            <a:r>
              <a:rPr lang="en-US" sz="2000" dirty="0"/>
              <a:t>More pertinent information: </a:t>
            </a:r>
            <a:r>
              <a:rPr lang="en-US" sz="2000" dirty="0">
                <a:solidFill>
                  <a:srgbClr val="0070C0"/>
                </a:solidFill>
              </a:rPr>
              <a:t>Study formed a basis for landscape degradation assessments in Malawi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76FA8-4A57-FFCF-3876-FE0AA65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5B64-C92D-5240-9A9B-B32EF0BA1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EB0DD-7334-DC86-F1F7-5A11580D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38" y="6082748"/>
            <a:ext cx="1519661" cy="7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8"/>
            <a:ext cx="10515600" cy="753428"/>
          </a:xfrm>
        </p:spPr>
        <p:txBody>
          <a:bodyPr>
            <a:normAutofit/>
          </a:bodyPr>
          <a:lstStyle/>
          <a:p>
            <a:r>
              <a:rPr lang="en-US" sz="2800" b="1" dirty="0"/>
              <a:t>Agroforestry Food Security Programme (AFSP I, II &amp; Extended)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135"/>
            <a:ext cx="11172568" cy="5801096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Motivation for data collection: </a:t>
            </a:r>
            <a:r>
              <a:rPr lang="en-US" sz="2000" b="1" dirty="0">
                <a:solidFill>
                  <a:srgbClr val="0070C0"/>
                </a:solidFill>
              </a:rPr>
              <a:t>F</a:t>
            </a:r>
            <a:r>
              <a:rPr lang="en-US" sz="2000" dirty="0">
                <a:solidFill>
                  <a:srgbClr val="0070C0"/>
                </a:solidFill>
              </a:rPr>
              <a:t>or a specific project “Agroforestry food security programme.</a:t>
            </a:r>
          </a:p>
          <a:p>
            <a:r>
              <a:rPr lang="en-US" sz="2000" b="1" dirty="0"/>
              <a:t>Represented population: </a:t>
            </a:r>
            <a:r>
              <a:rPr lang="en-US" sz="2000" dirty="0">
                <a:solidFill>
                  <a:srgbClr val="0070C0"/>
                </a:solidFill>
              </a:rPr>
              <a:t>Malawi; North, Central  and Southern Regions; Kasungu, Salima, Thyolo, Mzimba Districts. </a:t>
            </a:r>
          </a:p>
          <a:p>
            <a:r>
              <a:rPr lang="en-US" sz="2000" b="1" dirty="0"/>
              <a:t>Units of observation: </a:t>
            </a:r>
            <a:r>
              <a:rPr lang="en-US" sz="2000" dirty="0">
                <a:solidFill>
                  <a:srgbClr val="0070C0"/>
                </a:solidFill>
              </a:rPr>
              <a:t>Farmer fields, Households</a:t>
            </a:r>
          </a:p>
          <a:p>
            <a:r>
              <a:rPr lang="en-US" sz="2000" b="1" dirty="0"/>
              <a:t>Dates of data collection: </a:t>
            </a:r>
            <a:r>
              <a:rPr lang="en-US" sz="2000" dirty="0"/>
              <a:t>2013 - 2016</a:t>
            </a:r>
          </a:p>
          <a:p>
            <a:r>
              <a:rPr lang="en-US" sz="2000" b="1" dirty="0"/>
              <a:t>Sampling/research methods: </a:t>
            </a:r>
            <a:r>
              <a:rPr lang="en-US" sz="2000" dirty="0">
                <a:solidFill>
                  <a:srgbClr val="0070C0"/>
                </a:solidFill>
              </a:rPr>
              <a:t>Soils (Land Degradation Surveillance Framework (LDSF)) and Household surveys</a:t>
            </a:r>
          </a:p>
          <a:p>
            <a:r>
              <a:rPr lang="en-US" sz="2000" b="1" dirty="0"/>
              <a:t>Sample size: </a:t>
            </a:r>
            <a:r>
              <a:rPr lang="en-US" sz="2000" b="1" dirty="0">
                <a:solidFill>
                  <a:srgbClr val="0070C0"/>
                </a:solidFill>
              </a:rPr>
              <a:t>400 households</a:t>
            </a:r>
          </a:p>
          <a:p>
            <a:r>
              <a:rPr lang="en-US" sz="2000" b="1" dirty="0"/>
              <a:t>Summary of information collected/description of survey questionnaire: </a:t>
            </a:r>
            <a:r>
              <a:rPr lang="en-US" sz="2000" dirty="0">
                <a:solidFill>
                  <a:srgbClr val="0070C0"/>
                </a:solidFill>
              </a:rPr>
              <a:t>Determining the impacts of various agroforestry technologies on household and livelihoods.</a:t>
            </a:r>
          </a:p>
          <a:p>
            <a:r>
              <a:rPr lang="en-US" sz="2000" b="1" dirty="0"/>
              <a:t>How to access data: </a:t>
            </a:r>
            <a:r>
              <a:rPr lang="en-US" sz="2000" dirty="0">
                <a:solidFill>
                  <a:srgbClr val="0070C0"/>
                </a:solidFill>
              </a:rPr>
              <a:t>ICRAF Data base</a:t>
            </a:r>
          </a:p>
          <a:p>
            <a:r>
              <a:rPr lang="en-US" sz="2000" b="1" dirty="0"/>
              <a:t>Optional:</a:t>
            </a:r>
          </a:p>
          <a:p>
            <a:pPr lvl="1"/>
            <a:r>
              <a:rPr lang="en-US" sz="2000" dirty="0"/>
              <a:t>Challenges faced &amp; lessons learned: </a:t>
            </a:r>
            <a:r>
              <a:rPr lang="en-US" sz="2000" dirty="0">
                <a:solidFill>
                  <a:srgbClr val="0070C0"/>
                </a:solidFill>
              </a:rPr>
              <a:t>Poor management of agroforestry trees as farmers prefer technologies that provide for immediate benefits.</a:t>
            </a:r>
          </a:p>
          <a:p>
            <a:pPr lvl="1"/>
            <a:r>
              <a:rPr lang="en-US" sz="2000" dirty="0"/>
              <a:t>How data have been used so far: </a:t>
            </a:r>
            <a:r>
              <a:rPr lang="en-US" sz="2000" dirty="0">
                <a:solidFill>
                  <a:srgbClr val="0070C0"/>
                </a:solidFill>
              </a:rPr>
              <a:t>Capacity building for both Extension staff and Farmers</a:t>
            </a:r>
          </a:p>
          <a:p>
            <a:pPr lvl="1"/>
            <a:r>
              <a:rPr lang="en-US" sz="2000" dirty="0"/>
              <a:t>Summary statistics of some variables: </a:t>
            </a:r>
            <a:r>
              <a:rPr lang="en-US" sz="2000" dirty="0">
                <a:solidFill>
                  <a:srgbClr val="0070C0"/>
                </a:solidFill>
              </a:rPr>
              <a:t>Soil nutrients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</a:rPr>
              <a:t>Tree densities, tree management and maize yields</a:t>
            </a:r>
          </a:p>
          <a:p>
            <a:pPr lvl="1"/>
            <a:r>
              <a:rPr lang="en-US" sz="2000" dirty="0"/>
              <a:t>More pertinent information:	</a:t>
            </a:r>
            <a:r>
              <a:rPr lang="en-US" sz="2000" dirty="0">
                <a:solidFill>
                  <a:srgbClr val="0070C0"/>
                </a:solidFill>
              </a:rPr>
              <a:t>Fertilizer trees if well managed in the correct densities have great potential to improve soil organic matter and fertility on farms.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F5632-1F22-3813-455B-F0E24663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732" y="6142324"/>
            <a:ext cx="151803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B9F6E-E10B-4BE8-9D99-BA8D5F0B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34AF8-1C74-D6C2-AC95-BF745430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7"/>
            <a:ext cx="10515600" cy="703733"/>
          </a:xfrm>
        </p:spPr>
        <p:txBody>
          <a:bodyPr>
            <a:normAutofit/>
          </a:bodyPr>
          <a:lstStyle/>
          <a:p>
            <a:r>
              <a:rPr lang="en-US" sz="3200" b="1" dirty="0"/>
              <a:t>Agroforestry and Land Health in Malawi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C35F4-9BCD-97DB-8923-B6CF0555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070"/>
            <a:ext cx="11172568" cy="6192078"/>
          </a:xfrm>
        </p:spPr>
        <p:txBody>
          <a:bodyPr>
            <a:normAutofit/>
          </a:bodyPr>
          <a:lstStyle/>
          <a:p>
            <a:r>
              <a:rPr lang="en-US" sz="2000" b="1" dirty="0"/>
              <a:t>Motivation for data collection: </a:t>
            </a:r>
            <a:r>
              <a:rPr lang="en-US" sz="2000" dirty="0">
                <a:solidFill>
                  <a:srgbClr val="0070C0"/>
                </a:solidFill>
              </a:rPr>
              <a:t>For a specific study, “Agroforestry and Land Health in Malawi”</a:t>
            </a:r>
          </a:p>
          <a:p>
            <a:r>
              <a:rPr lang="en-US" sz="2000" b="1" dirty="0"/>
              <a:t>Represented population: </a:t>
            </a:r>
            <a:r>
              <a:rPr lang="en-US" sz="2000" dirty="0">
                <a:solidFill>
                  <a:srgbClr val="0070C0"/>
                </a:solidFill>
              </a:rPr>
              <a:t>Malawi, Eastern and Northern Regions, Mangochi and Mzimba Districts.</a:t>
            </a:r>
          </a:p>
          <a:p>
            <a:r>
              <a:rPr lang="en-US" sz="2000" b="1" dirty="0"/>
              <a:t>Units of observation : </a:t>
            </a:r>
            <a:r>
              <a:rPr lang="en-US" sz="2000" dirty="0">
                <a:solidFill>
                  <a:srgbClr val="0070C0"/>
                </a:solidFill>
              </a:rPr>
              <a:t>Sentinel sites</a:t>
            </a:r>
          </a:p>
          <a:p>
            <a:r>
              <a:rPr lang="en-US" sz="2000" b="1" dirty="0"/>
              <a:t>Dates of data collection: </a:t>
            </a:r>
            <a:r>
              <a:rPr lang="en-US" sz="2000" dirty="0">
                <a:solidFill>
                  <a:srgbClr val="0070C0"/>
                </a:solidFill>
              </a:rPr>
              <a:t>June- July 2017</a:t>
            </a:r>
          </a:p>
          <a:p>
            <a:r>
              <a:rPr lang="en-US" sz="2000" b="1" dirty="0"/>
              <a:t>Sampling/research methods: </a:t>
            </a:r>
            <a:r>
              <a:rPr lang="en-US" sz="2000" dirty="0">
                <a:solidFill>
                  <a:srgbClr val="0070C0"/>
                </a:solidFill>
              </a:rPr>
              <a:t>Land Degradation Surveillance Framework (LDSF)</a:t>
            </a:r>
          </a:p>
          <a:p>
            <a:r>
              <a:rPr lang="en-US" sz="2000" b="1" dirty="0"/>
              <a:t>Sample size (soils):  </a:t>
            </a:r>
            <a:r>
              <a:rPr lang="en-US" sz="2000" dirty="0">
                <a:solidFill>
                  <a:srgbClr val="0070C0"/>
                </a:solidFill>
              </a:rPr>
              <a:t>2900 soil samples</a:t>
            </a:r>
          </a:p>
          <a:p>
            <a:r>
              <a:rPr lang="en-US" sz="2000" b="1" dirty="0"/>
              <a:t>Summary of information collected/description of survey questionnaire: </a:t>
            </a:r>
            <a:r>
              <a:rPr lang="en-US" sz="2000" dirty="0">
                <a:solidFill>
                  <a:srgbClr val="0070C0"/>
                </a:solidFill>
              </a:rPr>
              <a:t>Soil nutrient parameters and tree diversity</a:t>
            </a:r>
          </a:p>
          <a:p>
            <a:r>
              <a:rPr lang="en-US" sz="2000" b="1" dirty="0"/>
              <a:t>How to access data: </a:t>
            </a:r>
            <a:r>
              <a:rPr lang="en-US" sz="2000" dirty="0">
                <a:solidFill>
                  <a:srgbClr val="0070C0"/>
                </a:solidFill>
              </a:rPr>
              <a:t>ICRAF Nairobi Soils laboratory unit</a:t>
            </a:r>
          </a:p>
          <a:p>
            <a:r>
              <a:rPr lang="en-US" sz="2000" b="1" dirty="0"/>
              <a:t>Optional:</a:t>
            </a:r>
          </a:p>
          <a:p>
            <a:pPr lvl="1"/>
            <a:r>
              <a:rPr lang="en-US" sz="2000" dirty="0"/>
              <a:t>Challenges faced &amp; lessons learned: </a:t>
            </a:r>
            <a:r>
              <a:rPr lang="en-US" sz="2000" dirty="0">
                <a:solidFill>
                  <a:srgbClr val="0070C0"/>
                </a:solidFill>
              </a:rPr>
              <a:t>Low bandwidth to operationalize the Dashboard</a:t>
            </a:r>
          </a:p>
          <a:p>
            <a:pPr lvl="1"/>
            <a:r>
              <a:rPr lang="en-US" sz="2000" dirty="0"/>
              <a:t>How data have been used so far: </a:t>
            </a:r>
            <a:r>
              <a:rPr lang="en-US" sz="2000" dirty="0">
                <a:solidFill>
                  <a:srgbClr val="0070C0"/>
                </a:solidFill>
              </a:rPr>
              <a:t>Development of the land health Dashboard for Malawi</a:t>
            </a:r>
          </a:p>
          <a:p>
            <a:pPr lvl="1"/>
            <a:r>
              <a:rPr lang="en-US" sz="2000" dirty="0"/>
              <a:t>Summary statistics of some variables: </a:t>
            </a:r>
            <a:r>
              <a:rPr lang="en-US" sz="2000" dirty="0">
                <a:solidFill>
                  <a:srgbClr val="0070C0"/>
                </a:solidFill>
              </a:rPr>
              <a:t>Soil structure, nutrients and tree species diversity</a:t>
            </a:r>
          </a:p>
          <a:p>
            <a:pPr lvl="1"/>
            <a:r>
              <a:rPr lang="en-US" sz="2000" dirty="0"/>
              <a:t>More pertinent information: 1.  </a:t>
            </a:r>
            <a:r>
              <a:rPr lang="en-US" sz="2000" dirty="0">
                <a:solidFill>
                  <a:srgbClr val="0070C0"/>
                </a:solidFill>
              </a:rPr>
              <a:t>Capacity development (Chitedze soil lab)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			 2.  Installation of spectral prediction system for soil lab.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C76D-0F75-0FA3-7E87-CD4DA2BC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5B64-C92D-5240-9A9B-B32EF0BA1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49901-499E-C58E-50C8-62CDCAE2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732" y="6174096"/>
            <a:ext cx="151803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D878B-B5BF-48C3-6D2D-342723824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941D0-4A76-88A6-6F08-EEB40E77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7"/>
            <a:ext cx="10515600" cy="634159"/>
          </a:xfrm>
        </p:spPr>
        <p:txBody>
          <a:bodyPr>
            <a:normAutofit/>
          </a:bodyPr>
          <a:lstStyle/>
          <a:p>
            <a:r>
              <a:rPr lang="en-US" sz="2800" b="1" dirty="0"/>
              <a:t>Programme for Rural Irrigation Development (PRIDE) in Malawi.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F8769-06B5-06F1-9E50-07FE92A46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748791"/>
            <a:ext cx="11172568" cy="5801096"/>
          </a:xfrm>
        </p:spPr>
        <p:txBody>
          <a:bodyPr>
            <a:normAutofit/>
          </a:bodyPr>
          <a:lstStyle/>
          <a:p>
            <a:r>
              <a:rPr lang="en-US" sz="2000" b="1" dirty="0"/>
              <a:t>Motivation for data collection: </a:t>
            </a:r>
            <a:r>
              <a:rPr lang="en-US" sz="2000" dirty="0">
                <a:solidFill>
                  <a:srgbClr val="0070C0"/>
                </a:solidFill>
              </a:rPr>
              <a:t>For a specific programme, PRIDE</a:t>
            </a:r>
          </a:p>
          <a:p>
            <a:r>
              <a:rPr lang="en-US" sz="2000" b="1" dirty="0"/>
              <a:t>Represented population: </a:t>
            </a:r>
            <a:r>
              <a:rPr lang="en-US" sz="2000" dirty="0">
                <a:solidFill>
                  <a:srgbClr val="0070C0"/>
                </a:solidFill>
              </a:rPr>
              <a:t>In Malawi, North, Central and Southern Region, Karonga, Lilongwe, Dowa, Machinga, Zomba, Phalombe and Districts</a:t>
            </a:r>
          </a:p>
          <a:p>
            <a:r>
              <a:rPr lang="en-US" sz="2000" b="1" dirty="0"/>
              <a:t>Units of observation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70C0"/>
                </a:solidFill>
              </a:rPr>
              <a:t>Farmers fields</a:t>
            </a:r>
          </a:p>
          <a:p>
            <a:r>
              <a:rPr lang="en-US" sz="2000" b="1" dirty="0"/>
              <a:t>Dates of data collection:  </a:t>
            </a:r>
            <a:r>
              <a:rPr lang="en-US" sz="2000" dirty="0">
                <a:solidFill>
                  <a:srgbClr val="0070C0"/>
                </a:solidFill>
              </a:rPr>
              <a:t>June – August 2022</a:t>
            </a:r>
          </a:p>
          <a:p>
            <a:r>
              <a:rPr lang="en-US" sz="2000" b="1" dirty="0"/>
              <a:t>Sampling/research methods: </a:t>
            </a:r>
            <a:r>
              <a:rPr lang="en-US" sz="2000" dirty="0">
                <a:solidFill>
                  <a:srgbClr val="0070C0"/>
                </a:solidFill>
              </a:rPr>
              <a:t>Land Degradation Surveillance Framework (LDSF) </a:t>
            </a:r>
          </a:p>
          <a:p>
            <a:r>
              <a:rPr lang="en-US" sz="2000" b="1" dirty="0"/>
              <a:t>Sample size: </a:t>
            </a:r>
          </a:p>
          <a:p>
            <a:r>
              <a:rPr lang="en-US" sz="2000" b="1" dirty="0"/>
              <a:t>Summary of information collected: </a:t>
            </a:r>
            <a:r>
              <a:rPr lang="en-US" sz="2000" dirty="0">
                <a:solidFill>
                  <a:srgbClr val="0070C0"/>
                </a:solidFill>
              </a:rPr>
              <a:t>Soil nutrient parameters and tree diversity</a:t>
            </a:r>
          </a:p>
          <a:p>
            <a:r>
              <a:rPr lang="en-US" sz="2000" b="1" dirty="0"/>
              <a:t>How to access data: </a:t>
            </a:r>
            <a:r>
              <a:rPr lang="en-US" sz="2000" dirty="0">
                <a:solidFill>
                  <a:srgbClr val="0070C0"/>
                </a:solidFill>
              </a:rPr>
              <a:t>ICRAF Data base and reports</a:t>
            </a:r>
          </a:p>
          <a:p>
            <a:r>
              <a:rPr lang="en-US" sz="2000" b="1" dirty="0"/>
              <a:t>Optional:</a:t>
            </a:r>
          </a:p>
          <a:p>
            <a:pPr lvl="1"/>
            <a:r>
              <a:rPr lang="en-US" sz="2000" dirty="0"/>
              <a:t>Challenges faced &amp; lessons learned: </a:t>
            </a:r>
            <a:r>
              <a:rPr lang="en-US" sz="2000" dirty="0">
                <a:solidFill>
                  <a:srgbClr val="0070C0"/>
                </a:solidFill>
              </a:rPr>
              <a:t>No significant challenges were faced </a:t>
            </a:r>
          </a:p>
          <a:p>
            <a:pPr lvl="1"/>
            <a:r>
              <a:rPr lang="en-US" sz="2000" dirty="0"/>
              <a:t>How data have been used so far: </a:t>
            </a:r>
            <a:r>
              <a:rPr lang="en-US" sz="2000" dirty="0">
                <a:solidFill>
                  <a:srgbClr val="0070C0"/>
                </a:solidFill>
              </a:rPr>
              <a:t>Guide on soil fertility management in the project sites</a:t>
            </a:r>
          </a:p>
          <a:p>
            <a:pPr lvl="1"/>
            <a:r>
              <a:rPr lang="en-US" sz="2000" dirty="0"/>
              <a:t>Summary statistics of some variables: </a:t>
            </a:r>
            <a:r>
              <a:rPr lang="en-US" sz="2000" dirty="0">
                <a:solidFill>
                  <a:srgbClr val="0070C0"/>
                </a:solidFill>
              </a:rPr>
              <a:t>Soil nutrient parameters and tree diversity</a:t>
            </a:r>
          </a:p>
          <a:p>
            <a:pPr lvl="1"/>
            <a:r>
              <a:rPr lang="en-US" sz="2000" dirty="0"/>
              <a:t>More pertinent information: </a:t>
            </a:r>
            <a:r>
              <a:rPr lang="en-US" sz="2000" dirty="0">
                <a:solidFill>
                  <a:srgbClr val="0070C0"/>
                </a:solidFill>
              </a:rPr>
              <a:t>Capacity building for project staff on data collection using LDSF protocol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10F2C-5069-FC25-C4FC-F385A8AC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5B64-C92D-5240-9A9B-B32EF0BA1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B8EFC-C143-F6A6-9335-8C64F3E4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463" y="6156899"/>
            <a:ext cx="151803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9A46B7-F84C-F550-0823-AE15F850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B56AAA-E30D-D41D-8C39-28BE2EBEF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World Agroforestry (CIFOR-ICRAF)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Chitedze Agriculture Research Station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P. O. Box 30798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Capital City, Lilongwe 3, Malawi.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 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Phone + (265) 1 707 328.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Fax + (265) 1 707 319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 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Email: ICRAF-Malawi@cifor-icraf.org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"/>
              </a:rPr>
              <a:t>Website: www.worldagroforestry.org</a:t>
            </a:r>
            <a:endParaRPr lang="en-US" sz="2400" dirty="0">
              <a:effectLst/>
              <a:latin typeface="Courier"/>
              <a:ea typeface="Times New Roman" panose="02020603050405020304" pitchFamily="18" charset="0"/>
              <a:cs typeface="Courier"/>
            </a:endParaRP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7B5A-BE10-E1B4-807C-B75D5557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AEC78-F830-C92E-AD66-73A971CF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0909"/>
            <a:ext cx="287013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1029</Words>
  <Application>Microsoft Office PowerPoint</Application>
  <PresentationFormat>Widescreen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Yu Gothic</vt:lpstr>
      <vt:lpstr>Arial</vt:lpstr>
      <vt:lpstr>Avenir Black</vt:lpstr>
      <vt:lpstr>Avenir Heavy</vt:lpstr>
      <vt:lpstr>Calibri</vt:lpstr>
      <vt:lpstr>Courier</vt:lpstr>
      <vt:lpstr>Times New Roman</vt:lpstr>
      <vt:lpstr>Office Theme</vt:lpstr>
      <vt:lpstr>Soil health characterization in Malawi</vt:lpstr>
      <vt:lpstr>Data sets on soil characterization and tree diversity </vt:lpstr>
      <vt:lpstr>Soil fertility improvement studies on Gliricidia-Maize intercropping at Makoka in Zomba (coded MZ12)</vt:lpstr>
      <vt:lpstr>Africa Soil Information Services (AfSIS) - Land health surveillance for four sites in Malawi</vt:lpstr>
      <vt:lpstr>Agroforestry Food Security Programme (AFSP I, II &amp; Extended)</vt:lpstr>
      <vt:lpstr>Agroforestry and Land Health in Malawi</vt:lpstr>
      <vt:lpstr>Programme for Rural Irrigation Development (PRIDE) in Malawi.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Burke</dc:creator>
  <cp:lastModifiedBy>Njoloma, Joyce (ICRAF)</cp:lastModifiedBy>
  <cp:revision>13</cp:revision>
  <dcterms:created xsi:type="dcterms:W3CDTF">2022-06-05T10:49:39Z</dcterms:created>
  <dcterms:modified xsi:type="dcterms:W3CDTF">2024-10-10T06:41:23Z</dcterms:modified>
</cp:coreProperties>
</file>