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256" r:id="rId2"/>
    <p:sldId id="926" r:id="rId3"/>
    <p:sldId id="917" r:id="rId4"/>
    <p:sldId id="264" r:id="rId5"/>
    <p:sldId id="914" r:id="rId6"/>
    <p:sldId id="275" r:id="rId7"/>
    <p:sldId id="619" r:id="rId8"/>
    <p:sldId id="913" r:id="rId9"/>
    <p:sldId id="915" r:id="rId10"/>
    <p:sldId id="918" r:id="rId11"/>
    <p:sldId id="919" r:id="rId12"/>
    <p:sldId id="261" r:id="rId13"/>
    <p:sldId id="273" r:id="rId14"/>
    <p:sldId id="258" r:id="rId15"/>
    <p:sldId id="260" r:id="rId16"/>
    <p:sldId id="921" r:id="rId17"/>
    <p:sldId id="257" r:id="rId18"/>
    <p:sldId id="922" r:id="rId19"/>
    <p:sldId id="923" r:id="rId20"/>
    <p:sldId id="265" r:id="rId21"/>
    <p:sldId id="274" r:id="rId22"/>
    <p:sldId id="723" r:id="rId23"/>
    <p:sldId id="613" r:id="rId24"/>
    <p:sldId id="614" r:id="rId25"/>
    <p:sldId id="562" r:id="rId26"/>
    <p:sldId id="615" r:id="rId27"/>
    <p:sldId id="610" r:id="rId28"/>
    <p:sldId id="617" r:id="rId29"/>
    <p:sldId id="924" r:id="rId30"/>
    <p:sldId id="925" r:id="rId31"/>
    <p:sldId id="272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346" autoAdjust="0"/>
  </p:normalViewPr>
  <p:slideViewPr>
    <p:cSldViewPr snapToGrid="0">
      <p:cViewPr varScale="1">
        <p:scale>
          <a:sx n="58" d="100"/>
          <a:sy n="58" d="100"/>
        </p:scale>
        <p:origin x="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8704FE-9DCC-47EB-9488-5C21A6857299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D5A2E6-2F11-4897-A9F6-B240EA15B9E7}">
      <dgm:prSet phldrT="[Text]" custT="1"/>
      <dgm:spPr/>
      <dgm:t>
        <a:bodyPr/>
        <a:lstStyle/>
        <a:p>
          <a:pPr algn="l"/>
          <a:r>
            <a:rPr lang="en-US" sz="1500" b="0" dirty="0"/>
            <a:t>VALIDATION</a:t>
          </a:r>
        </a:p>
      </dgm:t>
    </dgm:pt>
    <dgm:pt modelId="{D104BB69-2F54-4043-B884-5D7E204E380E}" type="parTrans" cxnId="{6C7BC9F5-F7F6-4B84-80AA-0F514D5B4D81}">
      <dgm:prSet/>
      <dgm:spPr/>
      <dgm:t>
        <a:bodyPr/>
        <a:lstStyle/>
        <a:p>
          <a:pPr algn="l"/>
          <a:endParaRPr lang="en-US" sz="1500" b="0"/>
        </a:p>
      </dgm:t>
    </dgm:pt>
    <dgm:pt modelId="{A704E420-0889-423B-BAFD-6D4351D3D802}" type="sibTrans" cxnId="{6C7BC9F5-F7F6-4B84-80AA-0F514D5B4D81}">
      <dgm:prSet custT="1"/>
      <dgm:spPr/>
      <dgm:t>
        <a:bodyPr/>
        <a:lstStyle/>
        <a:p>
          <a:pPr algn="l"/>
          <a:endParaRPr lang="en-US" sz="1500" b="0" dirty="0"/>
        </a:p>
      </dgm:t>
    </dgm:pt>
    <dgm:pt modelId="{1716AAB0-AD59-483C-801F-52D98B27F3EA}">
      <dgm:prSet phldrT="[Text]" custT="1"/>
      <dgm:spPr/>
      <dgm:t>
        <a:bodyPr/>
        <a:lstStyle/>
        <a:p>
          <a:pPr algn="l"/>
          <a:r>
            <a:rPr lang="en-US" sz="1500" b="0" dirty="0"/>
            <a:t>Project design is audited by accredited third-party auditor</a:t>
          </a:r>
        </a:p>
      </dgm:t>
    </dgm:pt>
    <dgm:pt modelId="{C1F2009E-B6D5-4DB1-97D4-226DE438216E}" type="parTrans" cxnId="{36F91315-6810-4837-AF19-7EBCF49ECCC5}">
      <dgm:prSet/>
      <dgm:spPr/>
      <dgm:t>
        <a:bodyPr/>
        <a:lstStyle/>
        <a:p>
          <a:pPr algn="l"/>
          <a:endParaRPr lang="en-US" sz="1500" b="0"/>
        </a:p>
      </dgm:t>
    </dgm:pt>
    <dgm:pt modelId="{5B9F4CEE-04D5-4464-8DA4-A7F1DC3791E2}" type="sibTrans" cxnId="{36F91315-6810-4837-AF19-7EBCF49ECCC5}">
      <dgm:prSet/>
      <dgm:spPr/>
      <dgm:t>
        <a:bodyPr/>
        <a:lstStyle/>
        <a:p>
          <a:pPr algn="l"/>
          <a:endParaRPr lang="en-US" sz="1500" b="0"/>
        </a:p>
      </dgm:t>
    </dgm:pt>
    <dgm:pt modelId="{FE894425-35FD-4717-BE45-074B7C24EBB5}">
      <dgm:prSet phldrT="[Text]" custT="1"/>
      <dgm:spPr/>
      <dgm:t>
        <a:bodyPr/>
        <a:lstStyle/>
        <a:p>
          <a:pPr algn="l"/>
          <a:r>
            <a:rPr lang="en-US" sz="1500" b="0" dirty="0"/>
            <a:t>REGISTRATION </a:t>
          </a:r>
        </a:p>
      </dgm:t>
    </dgm:pt>
    <dgm:pt modelId="{7E10BA9C-64FA-486D-9B3B-07EBB5B57D1A}" type="parTrans" cxnId="{2575B87F-922E-45D9-9DB8-8EF8CEACE98A}">
      <dgm:prSet/>
      <dgm:spPr/>
      <dgm:t>
        <a:bodyPr/>
        <a:lstStyle/>
        <a:p>
          <a:pPr algn="l"/>
          <a:endParaRPr lang="en-US" sz="1500" b="0"/>
        </a:p>
      </dgm:t>
    </dgm:pt>
    <dgm:pt modelId="{8D09E5DE-1822-49EC-9E8C-9A53513E6AAC}" type="sibTrans" cxnId="{2575B87F-922E-45D9-9DB8-8EF8CEACE98A}">
      <dgm:prSet custT="1"/>
      <dgm:spPr/>
      <dgm:t>
        <a:bodyPr/>
        <a:lstStyle/>
        <a:p>
          <a:pPr algn="l"/>
          <a:endParaRPr lang="en-US" sz="1500" b="0" dirty="0"/>
        </a:p>
      </dgm:t>
    </dgm:pt>
    <dgm:pt modelId="{57FA53FA-D727-4C33-A85A-2BAD44E564C3}">
      <dgm:prSet phldrT="[Text]" custT="1"/>
      <dgm:spPr/>
      <dgm:t>
        <a:bodyPr/>
        <a:lstStyle/>
        <a:p>
          <a:pPr algn="l"/>
          <a:r>
            <a:rPr lang="en-US" sz="1500" b="0" dirty="0"/>
            <a:t>PERIODIC MONITORING</a:t>
          </a:r>
        </a:p>
      </dgm:t>
    </dgm:pt>
    <dgm:pt modelId="{9C9E959C-89F6-4084-ABDD-AEBF1E16CE31}" type="parTrans" cxnId="{CA5FDF61-0671-4F70-AE94-AE5509476537}">
      <dgm:prSet/>
      <dgm:spPr/>
      <dgm:t>
        <a:bodyPr/>
        <a:lstStyle/>
        <a:p>
          <a:pPr algn="l"/>
          <a:endParaRPr lang="en-US" sz="1500" b="0"/>
        </a:p>
      </dgm:t>
    </dgm:pt>
    <dgm:pt modelId="{2CE1BB37-9BC7-4569-B47B-DE4A38C4168C}" type="sibTrans" cxnId="{CA5FDF61-0671-4F70-AE94-AE5509476537}">
      <dgm:prSet custT="1"/>
      <dgm:spPr/>
      <dgm:t>
        <a:bodyPr/>
        <a:lstStyle/>
        <a:p>
          <a:pPr algn="l"/>
          <a:endParaRPr lang="en-US" sz="1500" b="0" dirty="0"/>
        </a:p>
      </dgm:t>
    </dgm:pt>
    <dgm:pt modelId="{84A227B7-3418-4B59-B1EA-505FABFCDCA6}">
      <dgm:prSet phldrT="[Text]" custT="1"/>
      <dgm:spPr/>
      <dgm:t>
        <a:bodyPr/>
        <a:lstStyle/>
        <a:p>
          <a:pPr algn="l"/>
          <a:r>
            <a:rPr lang="en-US" sz="1500" b="0" i="0" dirty="0"/>
            <a:t>Record/document actual carbon impacts of project</a:t>
          </a:r>
          <a:endParaRPr lang="en-US" sz="1500" b="0" dirty="0"/>
        </a:p>
      </dgm:t>
    </dgm:pt>
    <dgm:pt modelId="{6F783C58-0AE2-45DC-9F75-FAA9C6259C31}" type="parTrans" cxnId="{0F80C337-CF3C-428F-8F2E-849566970ABA}">
      <dgm:prSet/>
      <dgm:spPr/>
      <dgm:t>
        <a:bodyPr/>
        <a:lstStyle/>
        <a:p>
          <a:pPr algn="l"/>
          <a:endParaRPr lang="en-US" sz="1500" b="0"/>
        </a:p>
      </dgm:t>
    </dgm:pt>
    <dgm:pt modelId="{2F879DCE-E4F5-4C7E-87D5-1944281B687F}" type="sibTrans" cxnId="{0F80C337-CF3C-428F-8F2E-849566970ABA}">
      <dgm:prSet/>
      <dgm:spPr/>
      <dgm:t>
        <a:bodyPr/>
        <a:lstStyle/>
        <a:p>
          <a:pPr algn="l"/>
          <a:endParaRPr lang="en-US" sz="1500" b="0"/>
        </a:p>
      </dgm:t>
    </dgm:pt>
    <dgm:pt modelId="{74F82997-24D7-4D9C-8033-F638D41C0502}">
      <dgm:prSet phldrT="[Text]" custT="1"/>
      <dgm:spPr/>
      <dgm:t>
        <a:bodyPr/>
        <a:lstStyle/>
        <a:p>
          <a:pPr algn="l"/>
          <a:r>
            <a:rPr lang="en-US" sz="1500" b="0" dirty="0"/>
            <a:t>VERIFICATION</a:t>
          </a:r>
        </a:p>
      </dgm:t>
    </dgm:pt>
    <dgm:pt modelId="{D6F002E1-9A46-4A58-8109-5DAAD4BED057}" type="parTrans" cxnId="{8CAFA443-5778-468C-BB2D-949385CF51AB}">
      <dgm:prSet/>
      <dgm:spPr/>
      <dgm:t>
        <a:bodyPr/>
        <a:lstStyle/>
        <a:p>
          <a:pPr algn="l"/>
          <a:endParaRPr lang="en-US" sz="1500"/>
        </a:p>
      </dgm:t>
    </dgm:pt>
    <dgm:pt modelId="{A0CB55BA-F38E-4C9D-A7B5-780D1A33FD00}" type="sibTrans" cxnId="{8CAFA443-5778-468C-BB2D-949385CF51AB}">
      <dgm:prSet custT="1"/>
      <dgm:spPr/>
      <dgm:t>
        <a:bodyPr/>
        <a:lstStyle/>
        <a:p>
          <a:pPr algn="l"/>
          <a:endParaRPr lang="en-US" sz="1500" dirty="0"/>
        </a:p>
      </dgm:t>
    </dgm:pt>
    <dgm:pt modelId="{D9DBC0B0-31A4-41EF-BAFE-B87467BAE49A}">
      <dgm:prSet phldrT="[Text]" custT="1"/>
      <dgm:spPr/>
      <dgm:t>
        <a:bodyPr/>
        <a:lstStyle/>
        <a:p>
          <a:pPr algn="l"/>
          <a:r>
            <a:rPr lang="en-US" sz="1500" b="0" dirty="0"/>
            <a:t>Accredited third-party auditor verifies actual carbon impacts </a:t>
          </a:r>
        </a:p>
      </dgm:t>
    </dgm:pt>
    <dgm:pt modelId="{43CA9930-D810-4378-8882-6483CBB3425D}" type="parTrans" cxnId="{DBB958BD-6410-4EE1-9574-6CAF7670EB0D}">
      <dgm:prSet/>
      <dgm:spPr/>
      <dgm:t>
        <a:bodyPr/>
        <a:lstStyle/>
        <a:p>
          <a:pPr algn="l"/>
          <a:endParaRPr lang="en-US" sz="1500"/>
        </a:p>
      </dgm:t>
    </dgm:pt>
    <dgm:pt modelId="{BFD3BCF4-3E52-4A77-AD39-DD5DE8033FE4}" type="sibTrans" cxnId="{DBB958BD-6410-4EE1-9574-6CAF7670EB0D}">
      <dgm:prSet/>
      <dgm:spPr/>
      <dgm:t>
        <a:bodyPr/>
        <a:lstStyle/>
        <a:p>
          <a:pPr algn="l"/>
          <a:endParaRPr lang="en-US" sz="1500"/>
        </a:p>
      </dgm:t>
    </dgm:pt>
    <dgm:pt modelId="{B890D933-ED29-4B8E-85DD-3E6584B45543}">
      <dgm:prSet phldrT="[Text]" custT="1"/>
      <dgm:spPr/>
      <dgm:t>
        <a:bodyPr/>
        <a:lstStyle/>
        <a:p>
          <a:pPr algn="l"/>
          <a:r>
            <a:rPr lang="en-US" sz="1500" b="0" dirty="0"/>
            <a:t>CARBON CREDIT ISSUANCE</a:t>
          </a:r>
        </a:p>
      </dgm:t>
    </dgm:pt>
    <dgm:pt modelId="{662B8DDA-AB8B-4DE7-9D4D-A0FBDAD31207}" type="parTrans" cxnId="{7E13018F-B7A6-4E85-83C8-B18DF9AB0D59}">
      <dgm:prSet/>
      <dgm:spPr/>
      <dgm:t>
        <a:bodyPr/>
        <a:lstStyle/>
        <a:p>
          <a:pPr algn="l"/>
          <a:endParaRPr lang="en-US" sz="1500"/>
        </a:p>
      </dgm:t>
    </dgm:pt>
    <dgm:pt modelId="{3BA48195-CB9C-4DEA-B7D7-08556CF31289}" type="sibTrans" cxnId="{7E13018F-B7A6-4E85-83C8-B18DF9AB0D59}">
      <dgm:prSet/>
      <dgm:spPr/>
      <dgm:t>
        <a:bodyPr/>
        <a:lstStyle/>
        <a:p>
          <a:pPr algn="l"/>
          <a:endParaRPr lang="en-US" sz="1500"/>
        </a:p>
      </dgm:t>
    </dgm:pt>
    <dgm:pt modelId="{EB038C90-DD18-4A1A-A4DC-E87277FC0923}">
      <dgm:prSet phldrT="[Text]" custT="1"/>
      <dgm:spPr/>
      <dgm:t>
        <a:bodyPr/>
        <a:lstStyle/>
        <a:p>
          <a:pPr algn="l"/>
          <a:r>
            <a:rPr lang="en-US" sz="1500" b="0" dirty="0"/>
            <a:t>Project is issued verified carbon credits</a:t>
          </a:r>
        </a:p>
      </dgm:t>
    </dgm:pt>
    <dgm:pt modelId="{FD226080-E414-4872-9F40-519387E3C3C2}" type="parTrans" cxnId="{52933C79-3004-428C-BD89-C590A6A8CE92}">
      <dgm:prSet/>
      <dgm:spPr/>
      <dgm:t>
        <a:bodyPr/>
        <a:lstStyle/>
        <a:p>
          <a:pPr algn="l"/>
          <a:endParaRPr lang="en-US" sz="1500"/>
        </a:p>
      </dgm:t>
    </dgm:pt>
    <dgm:pt modelId="{B0310E67-F8F7-46F3-B4C9-4D406A3EDFC4}" type="sibTrans" cxnId="{52933C79-3004-428C-BD89-C590A6A8CE92}">
      <dgm:prSet/>
      <dgm:spPr/>
      <dgm:t>
        <a:bodyPr/>
        <a:lstStyle/>
        <a:p>
          <a:pPr algn="l"/>
          <a:endParaRPr lang="en-US" sz="1500"/>
        </a:p>
      </dgm:t>
    </dgm:pt>
    <dgm:pt modelId="{593DCFD5-BB16-4629-9C91-649448333577}">
      <dgm:prSet phldrT="[Text]" custT="1"/>
      <dgm:spPr/>
      <dgm:t>
        <a:bodyPr/>
        <a:lstStyle/>
        <a:p>
          <a:pPr algn="l"/>
          <a:r>
            <a:rPr lang="en-US" sz="1500" b="0" dirty="0"/>
            <a:t>Validated project is registered with a Carbon Registry</a:t>
          </a:r>
        </a:p>
      </dgm:t>
    </dgm:pt>
    <dgm:pt modelId="{8A94FE73-8337-4CEC-922D-004594643C05}" type="sibTrans" cxnId="{CE5ECE5F-1F13-4265-B6C4-67B7AD213B36}">
      <dgm:prSet/>
      <dgm:spPr/>
      <dgm:t>
        <a:bodyPr/>
        <a:lstStyle/>
        <a:p>
          <a:pPr algn="l"/>
          <a:endParaRPr lang="en-US" sz="1500" b="0"/>
        </a:p>
      </dgm:t>
    </dgm:pt>
    <dgm:pt modelId="{009F7F9B-A14E-4148-93BC-6FC54353E27E}" type="parTrans" cxnId="{CE5ECE5F-1F13-4265-B6C4-67B7AD213B36}">
      <dgm:prSet/>
      <dgm:spPr/>
      <dgm:t>
        <a:bodyPr/>
        <a:lstStyle/>
        <a:p>
          <a:pPr algn="l"/>
          <a:endParaRPr lang="en-US" sz="1500" b="0"/>
        </a:p>
      </dgm:t>
    </dgm:pt>
    <dgm:pt modelId="{2DD4F11A-B288-4490-B8E8-6AA090777969}">
      <dgm:prSet phldrT="[Text]" custT="1"/>
      <dgm:spPr/>
      <dgm:t>
        <a:bodyPr/>
        <a:lstStyle/>
        <a:p>
          <a:pPr algn="l"/>
          <a:r>
            <a:rPr lang="en-US" sz="1500" b="0" dirty="0"/>
            <a:t>PROJECT DESIGN</a:t>
          </a:r>
        </a:p>
        <a:p>
          <a:pPr algn="l"/>
          <a:r>
            <a:rPr lang="en-US" sz="1500" b="0" dirty="0"/>
            <a:t>1. Baseline (pre feasibility and feasibility)</a:t>
          </a:r>
        </a:p>
        <a:p>
          <a:pPr algn="l"/>
          <a:r>
            <a:rPr lang="en-US" sz="1500" b="0" dirty="0"/>
            <a:t>2. Funding &amp; Approval </a:t>
          </a:r>
        </a:p>
        <a:p>
          <a:pPr algn="l"/>
          <a:r>
            <a:rPr lang="en-US" sz="1500" b="0" dirty="0"/>
            <a:t>3. Project Design  Document</a:t>
          </a:r>
        </a:p>
      </dgm:t>
    </dgm:pt>
    <dgm:pt modelId="{8A5E6CC1-F5DE-406E-9116-D6888327B90D}" type="sibTrans" cxnId="{561A7371-ACCC-42E0-A87C-DCBD842226FC}">
      <dgm:prSet custT="1"/>
      <dgm:spPr/>
      <dgm:t>
        <a:bodyPr/>
        <a:lstStyle/>
        <a:p>
          <a:pPr algn="l"/>
          <a:endParaRPr lang="en-US" sz="1500" b="0" dirty="0"/>
        </a:p>
      </dgm:t>
    </dgm:pt>
    <dgm:pt modelId="{5F116A97-45B6-4E7D-A4D3-3A383F97EFEF}" type="parTrans" cxnId="{561A7371-ACCC-42E0-A87C-DCBD842226FC}">
      <dgm:prSet/>
      <dgm:spPr/>
      <dgm:t>
        <a:bodyPr/>
        <a:lstStyle/>
        <a:p>
          <a:pPr algn="l"/>
          <a:endParaRPr lang="en-US" sz="1500" b="0"/>
        </a:p>
      </dgm:t>
    </dgm:pt>
    <dgm:pt modelId="{A8232269-CE79-4439-986B-E2F7F85A8F6A}" type="pres">
      <dgm:prSet presAssocID="{848704FE-9DCC-47EB-9488-5C21A6857299}" presName="diagram" presStyleCnt="0">
        <dgm:presLayoutVars>
          <dgm:dir/>
          <dgm:resizeHandles val="exact"/>
        </dgm:presLayoutVars>
      </dgm:prSet>
      <dgm:spPr/>
    </dgm:pt>
    <dgm:pt modelId="{430D665A-486B-44BD-B3B2-A662CBE79608}" type="pres">
      <dgm:prSet presAssocID="{2DD4F11A-B288-4490-B8E8-6AA090777969}" presName="node" presStyleLbl="node1" presStyleIdx="0" presStyleCnt="6">
        <dgm:presLayoutVars>
          <dgm:bulletEnabled val="1"/>
        </dgm:presLayoutVars>
      </dgm:prSet>
      <dgm:spPr/>
    </dgm:pt>
    <dgm:pt modelId="{F4FEF6A5-035B-4C35-92D2-7CBB0A7C365D}" type="pres">
      <dgm:prSet presAssocID="{8A5E6CC1-F5DE-406E-9116-D6888327B90D}" presName="sibTrans" presStyleLbl="sibTrans2D1" presStyleIdx="0" presStyleCnt="5"/>
      <dgm:spPr/>
    </dgm:pt>
    <dgm:pt modelId="{39AE2A4A-41B2-422A-A7EA-418D0027229C}" type="pres">
      <dgm:prSet presAssocID="{8A5E6CC1-F5DE-406E-9116-D6888327B90D}" presName="connectorText" presStyleLbl="sibTrans2D1" presStyleIdx="0" presStyleCnt="5"/>
      <dgm:spPr/>
    </dgm:pt>
    <dgm:pt modelId="{9B947FB2-2B9F-49CA-B9FE-B3D080B735A4}" type="pres">
      <dgm:prSet presAssocID="{76D5A2E6-2F11-4897-A9F6-B240EA15B9E7}" presName="node" presStyleLbl="node1" presStyleIdx="1" presStyleCnt="6">
        <dgm:presLayoutVars>
          <dgm:bulletEnabled val="1"/>
        </dgm:presLayoutVars>
      </dgm:prSet>
      <dgm:spPr/>
    </dgm:pt>
    <dgm:pt modelId="{B6EDEC59-EB79-46C7-9EF9-10E825AE8C0D}" type="pres">
      <dgm:prSet presAssocID="{A704E420-0889-423B-BAFD-6D4351D3D802}" presName="sibTrans" presStyleLbl="sibTrans2D1" presStyleIdx="1" presStyleCnt="5"/>
      <dgm:spPr/>
    </dgm:pt>
    <dgm:pt modelId="{A986F2EE-A917-47C0-8331-28D522089E80}" type="pres">
      <dgm:prSet presAssocID="{A704E420-0889-423B-BAFD-6D4351D3D802}" presName="connectorText" presStyleLbl="sibTrans2D1" presStyleIdx="1" presStyleCnt="5"/>
      <dgm:spPr/>
    </dgm:pt>
    <dgm:pt modelId="{9904E369-A14F-4B83-8E35-C43E2D68A045}" type="pres">
      <dgm:prSet presAssocID="{FE894425-35FD-4717-BE45-074B7C24EBB5}" presName="node" presStyleLbl="node1" presStyleIdx="2" presStyleCnt="6">
        <dgm:presLayoutVars>
          <dgm:bulletEnabled val="1"/>
        </dgm:presLayoutVars>
      </dgm:prSet>
      <dgm:spPr/>
    </dgm:pt>
    <dgm:pt modelId="{9305EE4F-CC60-44CF-B116-186357C52228}" type="pres">
      <dgm:prSet presAssocID="{8D09E5DE-1822-49EC-9E8C-9A53513E6AAC}" presName="sibTrans" presStyleLbl="sibTrans2D1" presStyleIdx="2" presStyleCnt="5"/>
      <dgm:spPr/>
    </dgm:pt>
    <dgm:pt modelId="{F45E04F4-D137-4747-92A5-0F9388695CCC}" type="pres">
      <dgm:prSet presAssocID="{8D09E5DE-1822-49EC-9E8C-9A53513E6AAC}" presName="connectorText" presStyleLbl="sibTrans2D1" presStyleIdx="2" presStyleCnt="5"/>
      <dgm:spPr/>
    </dgm:pt>
    <dgm:pt modelId="{534D3B1F-54F8-4BA6-BED6-A40216470605}" type="pres">
      <dgm:prSet presAssocID="{57FA53FA-D727-4C33-A85A-2BAD44E564C3}" presName="node" presStyleLbl="node1" presStyleIdx="3" presStyleCnt="6">
        <dgm:presLayoutVars>
          <dgm:bulletEnabled val="1"/>
        </dgm:presLayoutVars>
      </dgm:prSet>
      <dgm:spPr/>
    </dgm:pt>
    <dgm:pt modelId="{48E76937-C0E5-4A09-BC2D-478245C78785}" type="pres">
      <dgm:prSet presAssocID="{2CE1BB37-9BC7-4569-B47B-DE4A38C4168C}" presName="sibTrans" presStyleLbl="sibTrans2D1" presStyleIdx="3" presStyleCnt="5"/>
      <dgm:spPr/>
    </dgm:pt>
    <dgm:pt modelId="{80ACC410-6469-426A-8955-8CC51E721B4D}" type="pres">
      <dgm:prSet presAssocID="{2CE1BB37-9BC7-4569-B47B-DE4A38C4168C}" presName="connectorText" presStyleLbl="sibTrans2D1" presStyleIdx="3" presStyleCnt="5"/>
      <dgm:spPr/>
    </dgm:pt>
    <dgm:pt modelId="{64F75DAD-3B6D-47D2-8507-6E514E8232B1}" type="pres">
      <dgm:prSet presAssocID="{74F82997-24D7-4D9C-8033-F638D41C0502}" presName="node" presStyleLbl="node1" presStyleIdx="4" presStyleCnt="6">
        <dgm:presLayoutVars>
          <dgm:bulletEnabled val="1"/>
        </dgm:presLayoutVars>
      </dgm:prSet>
      <dgm:spPr/>
    </dgm:pt>
    <dgm:pt modelId="{4E47C9C7-EFB4-4B09-A614-4FDD87C5CBB9}" type="pres">
      <dgm:prSet presAssocID="{A0CB55BA-F38E-4C9D-A7B5-780D1A33FD00}" presName="sibTrans" presStyleLbl="sibTrans2D1" presStyleIdx="4" presStyleCnt="5"/>
      <dgm:spPr/>
    </dgm:pt>
    <dgm:pt modelId="{12A34D1F-5B5E-4E47-AB6E-82D1FD5E1A3D}" type="pres">
      <dgm:prSet presAssocID="{A0CB55BA-F38E-4C9D-A7B5-780D1A33FD00}" presName="connectorText" presStyleLbl="sibTrans2D1" presStyleIdx="4" presStyleCnt="5"/>
      <dgm:spPr/>
    </dgm:pt>
    <dgm:pt modelId="{73851000-7537-4608-B574-44B0C3E79FED}" type="pres">
      <dgm:prSet presAssocID="{B890D933-ED29-4B8E-85DD-3E6584B45543}" presName="node" presStyleLbl="node1" presStyleIdx="5" presStyleCnt="6">
        <dgm:presLayoutVars>
          <dgm:bulletEnabled val="1"/>
        </dgm:presLayoutVars>
      </dgm:prSet>
      <dgm:spPr/>
    </dgm:pt>
  </dgm:ptLst>
  <dgm:cxnLst>
    <dgm:cxn modelId="{77139605-673D-4702-8230-91E43C4EF476}" type="presOf" srcId="{EB038C90-DD18-4A1A-A4DC-E87277FC0923}" destId="{73851000-7537-4608-B574-44B0C3E79FED}" srcOrd="0" destOrd="1" presId="urn:microsoft.com/office/officeart/2005/8/layout/process5"/>
    <dgm:cxn modelId="{8C225306-9D91-449D-A3B6-33779C342BC8}" type="presOf" srcId="{A704E420-0889-423B-BAFD-6D4351D3D802}" destId="{A986F2EE-A917-47C0-8331-28D522089E80}" srcOrd="1" destOrd="0" presId="urn:microsoft.com/office/officeart/2005/8/layout/process5"/>
    <dgm:cxn modelId="{36F91315-6810-4837-AF19-7EBCF49ECCC5}" srcId="{76D5A2E6-2F11-4897-A9F6-B240EA15B9E7}" destId="{1716AAB0-AD59-483C-801F-52D98B27F3EA}" srcOrd="0" destOrd="0" parTransId="{C1F2009E-B6D5-4DB1-97D4-226DE438216E}" sibTransId="{5B9F4CEE-04D5-4464-8DA4-A7F1DC3791E2}"/>
    <dgm:cxn modelId="{322E4437-D0A1-45D7-8872-DC23981C24E2}" type="presOf" srcId="{1716AAB0-AD59-483C-801F-52D98B27F3EA}" destId="{9B947FB2-2B9F-49CA-B9FE-B3D080B735A4}" srcOrd="0" destOrd="1" presId="urn:microsoft.com/office/officeart/2005/8/layout/process5"/>
    <dgm:cxn modelId="{0F80C337-CF3C-428F-8F2E-849566970ABA}" srcId="{57FA53FA-D727-4C33-A85A-2BAD44E564C3}" destId="{84A227B7-3418-4B59-B1EA-505FABFCDCA6}" srcOrd="0" destOrd="0" parTransId="{6F783C58-0AE2-45DC-9F75-FAA9C6259C31}" sibTransId="{2F879DCE-E4F5-4C7E-87D5-1944281B687F}"/>
    <dgm:cxn modelId="{9DF3D03E-A57F-4FAE-9814-072F5274B8AD}" type="presOf" srcId="{8A5E6CC1-F5DE-406E-9116-D6888327B90D}" destId="{F4FEF6A5-035B-4C35-92D2-7CBB0A7C365D}" srcOrd="0" destOrd="0" presId="urn:microsoft.com/office/officeart/2005/8/layout/process5"/>
    <dgm:cxn modelId="{B339175B-3389-4703-8EC1-74EF1E47732F}" type="presOf" srcId="{84A227B7-3418-4B59-B1EA-505FABFCDCA6}" destId="{534D3B1F-54F8-4BA6-BED6-A40216470605}" srcOrd="0" destOrd="1" presId="urn:microsoft.com/office/officeart/2005/8/layout/process5"/>
    <dgm:cxn modelId="{CE5ECE5F-1F13-4265-B6C4-67B7AD213B36}" srcId="{FE894425-35FD-4717-BE45-074B7C24EBB5}" destId="{593DCFD5-BB16-4629-9C91-649448333577}" srcOrd="0" destOrd="0" parTransId="{009F7F9B-A14E-4148-93BC-6FC54353E27E}" sibTransId="{8A94FE73-8337-4CEC-922D-004594643C05}"/>
    <dgm:cxn modelId="{CA5FDF61-0671-4F70-AE94-AE5509476537}" srcId="{848704FE-9DCC-47EB-9488-5C21A6857299}" destId="{57FA53FA-D727-4C33-A85A-2BAD44E564C3}" srcOrd="3" destOrd="0" parTransId="{9C9E959C-89F6-4084-ABDD-AEBF1E16CE31}" sibTransId="{2CE1BB37-9BC7-4569-B47B-DE4A38C4168C}"/>
    <dgm:cxn modelId="{99A00862-2DC4-42DC-B9B3-F5576FC65363}" type="presOf" srcId="{74F82997-24D7-4D9C-8033-F638D41C0502}" destId="{64F75DAD-3B6D-47D2-8507-6E514E8232B1}" srcOrd="0" destOrd="0" presId="urn:microsoft.com/office/officeart/2005/8/layout/process5"/>
    <dgm:cxn modelId="{309AAE62-3B11-43A6-A46B-E8E62777DB20}" type="presOf" srcId="{8D09E5DE-1822-49EC-9E8C-9A53513E6AAC}" destId="{9305EE4F-CC60-44CF-B116-186357C52228}" srcOrd="0" destOrd="0" presId="urn:microsoft.com/office/officeart/2005/8/layout/process5"/>
    <dgm:cxn modelId="{85448043-C660-45FE-9593-6F8E5233CA3D}" type="presOf" srcId="{8A5E6CC1-F5DE-406E-9116-D6888327B90D}" destId="{39AE2A4A-41B2-422A-A7EA-418D0027229C}" srcOrd="1" destOrd="0" presId="urn:microsoft.com/office/officeart/2005/8/layout/process5"/>
    <dgm:cxn modelId="{8CAFA443-5778-468C-BB2D-949385CF51AB}" srcId="{848704FE-9DCC-47EB-9488-5C21A6857299}" destId="{74F82997-24D7-4D9C-8033-F638D41C0502}" srcOrd="4" destOrd="0" parTransId="{D6F002E1-9A46-4A58-8109-5DAAD4BED057}" sibTransId="{A0CB55BA-F38E-4C9D-A7B5-780D1A33FD00}"/>
    <dgm:cxn modelId="{2442994D-2F55-45C2-9DAE-663BA8274FAA}" type="presOf" srcId="{593DCFD5-BB16-4629-9C91-649448333577}" destId="{9904E369-A14F-4B83-8E35-C43E2D68A045}" srcOrd="0" destOrd="1" presId="urn:microsoft.com/office/officeart/2005/8/layout/process5"/>
    <dgm:cxn modelId="{4543D84F-32DE-40C0-81F0-8BB9EF8B6E49}" type="presOf" srcId="{2CE1BB37-9BC7-4569-B47B-DE4A38C4168C}" destId="{48E76937-C0E5-4A09-BC2D-478245C78785}" srcOrd="0" destOrd="0" presId="urn:microsoft.com/office/officeart/2005/8/layout/process5"/>
    <dgm:cxn modelId="{561A7371-ACCC-42E0-A87C-DCBD842226FC}" srcId="{848704FE-9DCC-47EB-9488-5C21A6857299}" destId="{2DD4F11A-B288-4490-B8E8-6AA090777969}" srcOrd="0" destOrd="0" parTransId="{5F116A97-45B6-4E7D-A4D3-3A383F97EFEF}" sibTransId="{8A5E6CC1-F5DE-406E-9116-D6888327B90D}"/>
    <dgm:cxn modelId="{52933C79-3004-428C-BD89-C590A6A8CE92}" srcId="{B890D933-ED29-4B8E-85DD-3E6584B45543}" destId="{EB038C90-DD18-4A1A-A4DC-E87277FC0923}" srcOrd="0" destOrd="0" parTransId="{FD226080-E414-4872-9F40-519387E3C3C2}" sibTransId="{B0310E67-F8F7-46F3-B4C9-4D406A3EDFC4}"/>
    <dgm:cxn modelId="{AA2D0A7F-13ED-4A97-9FDA-369AD8916D13}" type="presOf" srcId="{76D5A2E6-2F11-4897-A9F6-B240EA15B9E7}" destId="{9B947FB2-2B9F-49CA-B9FE-B3D080B735A4}" srcOrd="0" destOrd="0" presId="urn:microsoft.com/office/officeart/2005/8/layout/process5"/>
    <dgm:cxn modelId="{2575B87F-922E-45D9-9DB8-8EF8CEACE98A}" srcId="{848704FE-9DCC-47EB-9488-5C21A6857299}" destId="{FE894425-35FD-4717-BE45-074B7C24EBB5}" srcOrd="2" destOrd="0" parTransId="{7E10BA9C-64FA-486D-9B3B-07EBB5B57D1A}" sibTransId="{8D09E5DE-1822-49EC-9E8C-9A53513E6AAC}"/>
    <dgm:cxn modelId="{323EF48C-FF20-43B4-B0CD-43E41CC56841}" type="presOf" srcId="{A0CB55BA-F38E-4C9D-A7B5-780D1A33FD00}" destId="{4E47C9C7-EFB4-4B09-A614-4FDD87C5CBB9}" srcOrd="0" destOrd="0" presId="urn:microsoft.com/office/officeart/2005/8/layout/process5"/>
    <dgm:cxn modelId="{D06DE78D-54DD-435B-A40F-0D938D547F65}" type="presOf" srcId="{FE894425-35FD-4717-BE45-074B7C24EBB5}" destId="{9904E369-A14F-4B83-8E35-C43E2D68A045}" srcOrd="0" destOrd="0" presId="urn:microsoft.com/office/officeart/2005/8/layout/process5"/>
    <dgm:cxn modelId="{7E13018F-B7A6-4E85-83C8-B18DF9AB0D59}" srcId="{848704FE-9DCC-47EB-9488-5C21A6857299}" destId="{B890D933-ED29-4B8E-85DD-3E6584B45543}" srcOrd="5" destOrd="0" parTransId="{662B8DDA-AB8B-4DE7-9D4D-A0FBDAD31207}" sibTransId="{3BA48195-CB9C-4DEA-B7D7-08556CF31289}"/>
    <dgm:cxn modelId="{7C290097-92BF-4544-98B1-F94129C41BC2}" type="presOf" srcId="{57FA53FA-D727-4C33-A85A-2BAD44E564C3}" destId="{534D3B1F-54F8-4BA6-BED6-A40216470605}" srcOrd="0" destOrd="0" presId="urn:microsoft.com/office/officeart/2005/8/layout/process5"/>
    <dgm:cxn modelId="{7F2F399E-2807-43B3-847F-21512FE25DDA}" type="presOf" srcId="{D9DBC0B0-31A4-41EF-BAFE-B87467BAE49A}" destId="{64F75DAD-3B6D-47D2-8507-6E514E8232B1}" srcOrd="0" destOrd="1" presId="urn:microsoft.com/office/officeart/2005/8/layout/process5"/>
    <dgm:cxn modelId="{00C841AE-9F0C-4342-B8B0-D8AA1E6A7589}" type="presOf" srcId="{A0CB55BA-F38E-4C9D-A7B5-780D1A33FD00}" destId="{12A34D1F-5B5E-4E47-AB6E-82D1FD5E1A3D}" srcOrd="1" destOrd="0" presId="urn:microsoft.com/office/officeart/2005/8/layout/process5"/>
    <dgm:cxn modelId="{A88651B1-6BAE-4A18-8175-E36A45DEE98B}" type="presOf" srcId="{2DD4F11A-B288-4490-B8E8-6AA090777969}" destId="{430D665A-486B-44BD-B3B2-A662CBE79608}" srcOrd="0" destOrd="0" presId="urn:microsoft.com/office/officeart/2005/8/layout/process5"/>
    <dgm:cxn modelId="{0E095ABB-8B61-4096-94B8-8AF9B1A3BFA1}" type="presOf" srcId="{848704FE-9DCC-47EB-9488-5C21A6857299}" destId="{A8232269-CE79-4439-986B-E2F7F85A8F6A}" srcOrd="0" destOrd="0" presId="urn:microsoft.com/office/officeart/2005/8/layout/process5"/>
    <dgm:cxn modelId="{DBB958BD-6410-4EE1-9574-6CAF7670EB0D}" srcId="{74F82997-24D7-4D9C-8033-F638D41C0502}" destId="{D9DBC0B0-31A4-41EF-BAFE-B87467BAE49A}" srcOrd="0" destOrd="0" parTransId="{43CA9930-D810-4378-8882-6483CBB3425D}" sibTransId="{BFD3BCF4-3E52-4A77-AD39-DD5DE8033FE4}"/>
    <dgm:cxn modelId="{35D55DCA-F644-4CF3-A2A1-286D4069B509}" type="presOf" srcId="{A704E420-0889-423B-BAFD-6D4351D3D802}" destId="{B6EDEC59-EB79-46C7-9EF9-10E825AE8C0D}" srcOrd="0" destOrd="0" presId="urn:microsoft.com/office/officeart/2005/8/layout/process5"/>
    <dgm:cxn modelId="{BCA6F0E6-2A8C-4BB9-A5C5-86FA97A68992}" type="presOf" srcId="{2CE1BB37-9BC7-4569-B47B-DE4A38C4168C}" destId="{80ACC410-6469-426A-8955-8CC51E721B4D}" srcOrd="1" destOrd="0" presId="urn:microsoft.com/office/officeart/2005/8/layout/process5"/>
    <dgm:cxn modelId="{FE2172F3-066C-4467-8D64-881B1D5E6347}" type="presOf" srcId="{8D09E5DE-1822-49EC-9E8C-9A53513E6AAC}" destId="{F45E04F4-D137-4747-92A5-0F9388695CCC}" srcOrd="1" destOrd="0" presId="urn:microsoft.com/office/officeart/2005/8/layout/process5"/>
    <dgm:cxn modelId="{6C7BC9F5-F7F6-4B84-80AA-0F514D5B4D81}" srcId="{848704FE-9DCC-47EB-9488-5C21A6857299}" destId="{76D5A2E6-2F11-4897-A9F6-B240EA15B9E7}" srcOrd="1" destOrd="0" parTransId="{D104BB69-2F54-4043-B884-5D7E204E380E}" sibTransId="{A704E420-0889-423B-BAFD-6D4351D3D802}"/>
    <dgm:cxn modelId="{912546FD-E56A-4045-A3DA-AE5600F18137}" type="presOf" srcId="{B890D933-ED29-4B8E-85DD-3E6584B45543}" destId="{73851000-7537-4608-B574-44B0C3E79FED}" srcOrd="0" destOrd="0" presId="urn:microsoft.com/office/officeart/2005/8/layout/process5"/>
    <dgm:cxn modelId="{82699AD1-30F7-441E-8CEC-50950967D1EF}" type="presParOf" srcId="{A8232269-CE79-4439-986B-E2F7F85A8F6A}" destId="{430D665A-486B-44BD-B3B2-A662CBE79608}" srcOrd="0" destOrd="0" presId="urn:microsoft.com/office/officeart/2005/8/layout/process5"/>
    <dgm:cxn modelId="{6BC9D656-9E2E-4E16-8857-094FB95AE1C7}" type="presParOf" srcId="{A8232269-CE79-4439-986B-E2F7F85A8F6A}" destId="{F4FEF6A5-035B-4C35-92D2-7CBB0A7C365D}" srcOrd="1" destOrd="0" presId="urn:microsoft.com/office/officeart/2005/8/layout/process5"/>
    <dgm:cxn modelId="{640C58CD-C8D1-41C7-BE1A-A31D08B38325}" type="presParOf" srcId="{F4FEF6A5-035B-4C35-92D2-7CBB0A7C365D}" destId="{39AE2A4A-41B2-422A-A7EA-418D0027229C}" srcOrd="0" destOrd="0" presId="urn:microsoft.com/office/officeart/2005/8/layout/process5"/>
    <dgm:cxn modelId="{FEB7DB1A-1B4A-490D-A315-19C496FE157E}" type="presParOf" srcId="{A8232269-CE79-4439-986B-E2F7F85A8F6A}" destId="{9B947FB2-2B9F-49CA-B9FE-B3D080B735A4}" srcOrd="2" destOrd="0" presId="urn:microsoft.com/office/officeart/2005/8/layout/process5"/>
    <dgm:cxn modelId="{1B719D4D-D1F5-4950-98DA-0A2AEAAB42D8}" type="presParOf" srcId="{A8232269-CE79-4439-986B-E2F7F85A8F6A}" destId="{B6EDEC59-EB79-46C7-9EF9-10E825AE8C0D}" srcOrd="3" destOrd="0" presId="urn:microsoft.com/office/officeart/2005/8/layout/process5"/>
    <dgm:cxn modelId="{4643B3AE-712E-4818-8D2C-AB09A820A882}" type="presParOf" srcId="{B6EDEC59-EB79-46C7-9EF9-10E825AE8C0D}" destId="{A986F2EE-A917-47C0-8331-28D522089E80}" srcOrd="0" destOrd="0" presId="urn:microsoft.com/office/officeart/2005/8/layout/process5"/>
    <dgm:cxn modelId="{531366B9-456C-42DC-B244-52F6D4270363}" type="presParOf" srcId="{A8232269-CE79-4439-986B-E2F7F85A8F6A}" destId="{9904E369-A14F-4B83-8E35-C43E2D68A045}" srcOrd="4" destOrd="0" presId="urn:microsoft.com/office/officeart/2005/8/layout/process5"/>
    <dgm:cxn modelId="{72D06014-0C1C-41ED-88E7-CCE5900379E2}" type="presParOf" srcId="{A8232269-CE79-4439-986B-E2F7F85A8F6A}" destId="{9305EE4F-CC60-44CF-B116-186357C52228}" srcOrd="5" destOrd="0" presId="urn:microsoft.com/office/officeart/2005/8/layout/process5"/>
    <dgm:cxn modelId="{A7A93F55-B788-40A0-9CCD-FFB5F717C559}" type="presParOf" srcId="{9305EE4F-CC60-44CF-B116-186357C52228}" destId="{F45E04F4-D137-4747-92A5-0F9388695CCC}" srcOrd="0" destOrd="0" presId="urn:microsoft.com/office/officeart/2005/8/layout/process5"/>
    <dgm:cxn modelId="{69328352-5BAE-40C0-8ACF-302549EEF014}" type="presParOf" srcId="{A8232269-CE79-4439-986B-E2F7F85A8F6A}" destId="{534D3B1F-54F8-4BA6-BED6-A40216470605}" srcOrd="6" destOrd="0" presId="urn:microsoft.com/office/officeart/2005/8/layout/process5"/>
    <dgm:cxn modelId="{142EDC5A-A7B2-4049-903B-E2F58B4B5CD5}" type="presParOf" srcId="{A8232269-CE79-4439-986B-E2F7F85A8F6A}" destId="{48E76937-C0E5-4A09-BC2D-478245C78785}" srcOrd="7" destOrd="0" presId="urn:microsoft.com/office/officeart/2005/8/layout/process5"/>
    <dgm:cxn modelId="{5076D9EF-7B0C-4FF5-B074-E45653712400}" type="presParOf" srcId="{48E76937-C0E5-4A09-BC2D-478245C78785}" destId="{80ACC410-6469-426A-8955-8CC51E721B4D}" srcOrd="0" destOrd="0" presId="urn:microsoft.com/office/officeart/2005/8/layout/process5"/>
    <dgm:cxn modelId="{37CBDBAF-031C-4821-AFA8-C0515964DC80}" type="presParOf" srcId="{A8232269-CE79-4439-986B-E2F7F85A8F6A}" destId="{64F75DAD-3B6D-47D2-8507-6E514E8232B1}" srcOrd="8" destOrd="0" presId="urn:microsoft.com/office/officeart/2005/8/layout/process5"/>
    <dgm:cxn modelId="{A6B3D468-589B-44C3-99D4-00AE22E1CF25}" type="presParOf" srcId="{A8232269-CE79-4439-986B-E2F7F85A8F6A}" destId="{4E47C9C7-EFB4-4B09-A614-4FDD87C5CBB9}" srcOrd="9" destOrd="0" presId="urn:microsoft.com/office/officeart/2005/8/layout/process5"/>
    <dgm:cxn modelId="{FCA620E5-132D-44E2-8384-FC99FF0FF6A6}" type="presParOf" srcId="{4E47C9C7-EFB4-4B09-A614-4FDD87C5CBB9}" destId="{12A34D1F-5B5E-4E47-AB6E-82D1FD5E1A3D}" srcOrd="0" destOrd="0" presId="urn:microsoft.com/office/officeart/2005/8/layout/process5"/>
    <dgm:cxn modelId="{001772E1-2556-41E4-B8C7-2181783EC587}" type="presParOf" srcId="{A8232269-CE79-4439-986B-E2F7F85A8F6A}" destId="{73851000-7537-4608-B574-44B0C3E79FED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0D665A-486B-44BD-B3B2-A662CBE79608}">
      <dsp:nvSpPr>
        <dsp:cNvPr id="0" name=""/>
        <dsp:cNvSpPr/>
      </dsp:nvSpPr>
      <dsp:spPr>
        <a:xfrm>
          <a:off x="256125" y="1647"/>
          <a:ext cx="2512144" cy="15072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 dirty="0"/>
            <a:t>PROJECT DESIGN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 dirty="0"/>
            <a:t>1. Baseline (pre feasibility and feasibility)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 dirty="0"/>
            <a:t>2. Funding &amp; Approval 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 dirty="0"/>
            <a:t>3. Project Design  Document</a:t>
          </a:r>
        </a:p>
      </dsp:txBody>
      <dsp:txXfrm>
        <a:off x="300272" y="45794"/>
        <a:ext cx="2423850" cy="1418992"/>
      </dsp:txXfrm>
    </dsp:sp>
    <dsp:sp modelId="{F4FEF6A5-035B-4C35-92D2-7CBB0A7C365D}">
      <dsp:nvSpPr>
        <dsp:cNvPr id="0" name=""/>
        <dsp:cNvSpPr/>
      </dsp:nvSpPr>
      <dsp:spPr>
        <a:xfrm>
          <a:off x="2989338" y="443784"/>
          <a:ext cx="532574" cy="6230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b="0" kern="1200" dirty="0"/>
        </a:p>
      </dsp:txBody>
      <dsp:txXfrm>
        <a:off x="2989338" y="568386"/>
        <a:ext cx="372802" cy="373807"/>
      </dsp:txXfrm>
    </dsp:sp>
    <dsp:sp modelId="{9B947FB2-2B9F-49CA-B9FE-B3D080B735A4}">
      <dsp:nvSpPr>
        <dsp:cNvPr id="0" name=""/>
        <dsp:cNvSpPr/>
      </dsp:nvSpPr>
      <dsp:spPr>
        <a:xfrm>
          <a:off x="3773127" y="1647"/>
          <a:ext cx="2512144" cy="15072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 dirty="0"/>
            <a:t>VALIDATION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0" kern="1200" dirty="0"/>
            <a:t>Project design is audited by accredited third-party auditor</a:t>
          </a:r>
        </a:p>
      </dsp:txBody>
      <dsp:txXfrm>
        <a:off x="3817274" y="45794"/>
        <a:ext cx="2423850" cy="1418992"/>
      </dsp:txXfrm>
    </dsp:sp>
    <dsp:sp modelId="{B6EDEC59-EB79-46C7-9EF9-10E825AE8C0D}">
      <dsp:nvSpPr>
        <dsp:cNvPr id="0" name=""/>
        <dsp:cNvSpPr/>
      </dsp:nvSpPr>
      <dsp:spPr>
        <a:xfrm>
          <a:off x="6506340" y="443784"/>
          <a:ext cx="532574" cy="6230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b="0" kern="1200" dirty="0"/>
        </a:p>
      </dsp:txBody>
      <dsp:txXfrm>
        <a:off x="6506340" y="568386"/>
        <a:ext cx="372802" cy="373807"/>
      </dsp:txXfrm>
    </dsp:sp>
    <dsp:sp modelId="{9904E369-A14F-4B83-8E35-C43E2D68A045}">
      <dsp:nvSpPr>
        <dsp:cNvPr id="0" name=""/>
        <dsp:cNvSpPr/>
      </dsp:nvSpPr>
      <dsp:spPr>
        <a:xfrm>
          <a:off x="7290129" y="1647"/>
          <a:ext cx="2512144" cy="15072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 dirty="0"/>
            <a:t>REGISTRATION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0" kern="1200" dirty="0"/>
            <a:t>Validated project is registered with a Carbon Registry</a:t>
          </a:r>
        </a:p>
      </dsp:txBody>
      <dsp:txXfrm>
        <a:off x="7334276" y="45794"/>
        <a:ext cx="2423850" cy="1418992"/>
      </dsp:txXfrm>
    </dsp:sp>
    <dsp:sp modelId="{9305EE4F-CC60-44CF-B116-186357C52228}">
      <dsp:nvSpPr>
        <dsp:cNvPr id="0" name=""/>
        <dsp:cNvSpPr/>
      </dsp:nvSpPr>
      <dsp:spPr>
        <a:xfrm rot="5400000">
          <a:off x="8279914" y="1684783"/>
          <a:ext cx="532574" cy="6230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b="0" kern="1200" dirty="0"/>
        </a:p>
      </dsp:txBody>
      <dsp:txXfrm rot="-5400000">
        <a:off x="8359298" y="1730001"/>
        <a:ext cx="373807" cy="372802"/>
      </dsp:txXfrm>
    </dsp:sp>
    <dsp:sp modelId="{534D3B1F-54F8-4BA6-BED6-A40216470605}">
      <dsp:nvSpPr>
        <dsp:cNvPr id="0" name=""/>
        <dsp:cNvSpPr/>
      </dsp:nvSpPr>
      <dsp:spPr>
        <a:xfrm>
          <a:off x="7290129" y="2513791"/>
          <a:ext cx="2512144" cy="15072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 dirty="0"/>
            <a:t>PERIODIC MONITORING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0" i="0" kern="1200" dirty="0"/>
            <a:t>Record/document actual carbon impacts of project</a:t>
          </a:r>
          <a:endParaRPr lang="en-US" sz="1500" b="0" kern="1200" dirty="0"/>
        </a:p>
      </dsp:txBody>
      <dsp:txXfrm>
        <a:off x="7334276" y="2557938"/>
        <a:ext cx="2423850" cy="1418992"/>
      </dsp:txXfrm>
    </dsp:sp>
    <dsp:sp modelId="{48E76937-C0E5-4A09-BC2D-478245C78785}">
      <dsp:nvSpPr>
        <dsp:cNvPr id="0" name=""/>
        <dsp:cNvSpPr/>
      </dsp:nvSpPr>
      <dsp:spPr>
        <a:xfrm rot="10800000">
          <a:off x="6536486" y="2955928"/>
          <a:ext cx="532574" cy="6230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b="0" kern="1200" dirty="0"/>
        </a:p>
      </dsp:txBody>
      <dsp:txXfrm rot="10800000">
        <a:off x="6696258" y="3080530"/>
        <a:ext cx="372802" cy="373807"/>
      </dsp:txXfrm>
    </dsp:sp>
    <dsp:sp modelId="{64F75DAD-3B6D-47D2-8507-6E514E8232B1}">
      <dsp:nvSpPr>
        <dsp:cNvPr id="0" name=""/>
        <dsp:cNvSpPr/>
      </dsp:nvSpPr>
      <dsp:spPr>
        <a:xfrm>
          <a:off x="3773127" y="2513791"/>
          <a:ext cx="2512144" cy="15072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 dirty="0"/>
            <a:t>VERIFICATION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0" kern="1200" dirty="0"/>
            <a:t>Accredited third-party auditor verifies actual carbon impacts </a:t>
          </a:r>
        </a:p>
      </dsp:txBody>
      <dsp:txXfrm>
        <a:off x="3817274" y="2557938"/>
        <a:ext cx="2423850" cy="1418992"/>
      </dsp:txXfrm>
    </dsp:sp>
    <dsp:sp modelId="{4E47C9C7-EFB4-4B09-A614-4FDD87C5CBB9}">
      <dsp:nvSpPr>
        <dsp:cNvPr id="0" name=""/>
        <dsp:cNvSpPr/>
      </dsp:nvSpPr>
      <dsp:spPr>
        <a:xfrm rot="10800000">
          <a:off x="3019484" y="2955928"/>
          <a:ext cx="532574" cy="6230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</dsp:txBody>
      <dsp:txXfrm rot="10800000">
        <a:off x="3179256" y="3080530"/>
        <a:ext cx="372802" cy="373807"/>
      </dsp:txXfrm>
    </dsp:sp>
    <dsp:sp modelId="{73851000-7537-4608-B574-44B0C3E79FED}">
      <dsp:nvSpPr>
        <dsp:cNvPr id="0" name=""/>
        <dsp:cNvSpPr/>
      </dsp:nvSpPr>
      <dsp:spPr>
        <a:xfrm>
          <a:off x="256125" y="2513791"/>
          <a:ext cx="2512144" cy="15072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 dirty="0"/>
            <a:t>CARBON CREDIT ISSUANCE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0" kern="1200" dirty="0"/>
            <a:t>Project is issued verified carbon credits</a:t>
          </a:r>
        </a:p>
      </dsp:txBody>
      <dsp:txXfrm>
        <a:off x="300272" y="2557938"/>
        <a:ext cx="2423850" cy="14189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F037E3-7D03-48E9-85E6-AD46FA8A5AD9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8F44E-3AEF-4D11-801B-9F9AB116E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554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8F44E-3AEF-4D11-801B-9F9AB116E02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5331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Technical implementation partner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0F9C8A-35EE-4857-8699-2B4005E6992E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5949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85608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71152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06082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16598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2033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8F44E-3AEF-4D11-801B-9F9AB116E02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56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750289-06CE-47A4-BA22-B082C1494950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8F44E-3AEF-4D11-801B-9F9AB116E02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1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8F44E-3AEF-4D11-801B-9F9AB116E02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505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8F44E-3AEF-4D11-801B-9F9AB116E02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64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8F44E-3AEF-4D11-801B-9F9AB116E02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55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65104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2017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6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2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C82DF-9390-4F5D-9DD4-9DB3B147835F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B047-F720-47FB-A521-5A58F001170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C82DF-9390-4F5D-9DD4-9DB3B147835F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B047-F720-47FB-A521-5A58F00117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6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C82DF-9390-4F5D-9DD4-9DB3B147835F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B047-F720-47FB-A521-5A58F00117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304800" cy="6858000"/>
          </a:xfrm>
          <a:prstGeom prst="rect">
            <a:avLst/>
          </a:prstGeom>
          <a:solidFill>
            <a:srgbClr val="114C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0"/>
            <a:ext cx="304800" cy="6858000"/>
          </a:xfrm>
          <a:prstGeom prst="rect">
            <a:avLst/>
          </a:prstGeom>
          <a:solidFill>
            <a:srgbClr val="5D88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 userDrawn="1"/>
        </p:nvSpPr>
        <p:spPr>
          <a:xfrm>
            <a:off x="609600" y="0"/>
            <a:ext cx="304800" cy="6858000"/>
          </a:xfrm>
          <a:prstGeom prst="rect">
            <a:avLst/>
          </a:prstGeom>
          <a:solidFill>
            <a:srgbClr val="F79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Box 8"/>
          <p:cNvSpPr txBox="1"/>
          <p:nvPr userDrawn="1"/>
        </p:nvSpPr>
        <p:spPr>
          <a:xfrm>
            <a:off x="4978400" y="6452558"/>
            <a:ext cx="3048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1100" noProof="0" dirty="0">
                <a:solidFill>
                  <a:schemeClr val="bg1">
                    <a:lumMod val="50000"/>
                  </a:schemeClr>
                </a:solidFill>
              </a:rPr>
              <a:t>Page </a:t>
            </a:r>
            <a:fld id="{7DA6D438-8C20-4A6D-BBD5-8EEDAC8A24C8}" type="slidenum">
              <a:rPr lang="es-GT" sz="1100" noProof="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endParaRPr lang="es-GT" sz="1100" noProof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20801" y="29066"/>
            <a:ext cx="10468864" cy="457200"/>
          </a:xfrm>
          <a:prstGeom prst="rect">
            <a:avLst/>
          </a:prstGeom>
        </p:spPr>
        <p:txBody>
          <a:bodyPr/>
          <a:lstStyle>
            <a:lvl1pPr algn="r">
              <a:defRPr sz="2400" b="1">
                <a:solidFill>
                  <a:srgbClr val="F7931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0"/>
          </p:nvPr>
        </p:nvSpPr>
        <p:spPr>
          <a:xfrm>
            <a:off x="1320800" y="381000"/>
            <a:ext cx="10464800" cy="457200"/>
          </a:xfrm>
          <a:prstGeom prst="rect">
            <a:avLst/>
          </a:prstGeom>
        </p:spPr>
        <p:txBody>
          <a:bodyPr/>
          <a:lstStyle>
            <a:lvl1pPr algn="r">
              <a:buNone/>
              <a:defRPr sz="2000" b="1" i="1">
                <a:solidFill>
                  <a:srgbClr val="5D883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320800" y="1066800"/>
            <a:ext cx="10464800" cy="4830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00478F"/>
                </a:solidFill>
              </a:defRPr>
            </a:lvl1pPr>
            <a:lvl2pPr>
              <a:buClr>
                <a:srgbClr val="A6A6A6"/>
              </a:buClr>
              <a:buFont typeface="Wingdings" pitchFamily="2" charset="2"/>
              <a:buChar char="§"/>
              <a:defRPr lang="en-US" sz="1600" kern="1200" dirty="0" smtClean="0">
                <a:solidFill>
                  <a:prstClr val="black"/>
                </a:solidFill>
                <a:latin typeface="+mn-lt"/>
                <a:ea typeface="ＭＳ Ｐゴシック"/>
                <a:cs typeface="ＭＳ Ｐゴシック"/>
              </a:defRPr>
            </a:lvl2pPr>
            <a:lvl3pPr>
              <a:buClr>
                <a:srgbClr val="2A2AB4"/>
              </a:buClr>
              <a:buFont typeface="Calibri" pitchFamily="34" charset="0"/>
              <a:buChar char="–"/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4" name="Picture 13" descr="TGC-Logo_large_736x296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261600" y="6220893"/>
            <a:ext cx="1545389" cy="49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78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C82DF-9390-4F5D-9DD4-9DB3B147835F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B047-F720-47FB-A521-5A58F00117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6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C82DF-9390-4F5D-9DD4-9DB3B147835F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B047-F720-47FB-A521-5A58F001170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C82DF-9390-4F5D-9DD4-9DB3B147835F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B047-F720-47FB-A521-5A58F00117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C82DF-9390-4F5D-9DD4-9DB3B147835F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B047-F720-47FB-A521-5A58F00117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C82DF-9390-4F5D-9DD4-9DB3B147835F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B047-F720-47FB-A521-5A58F00117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6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C82DF-9390-4F5D-9DD4-9DB3B147835F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B047-F720-47FB-A521-5A58F00117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2" y="0"/>
            <a:ext cx="640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2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1" y="6459786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6CC82DF-9390-4F5D-9DD4-9DB3B147835F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6"/>
            <a:ext cx="4648201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3B047-F720-47FB-A521-5A58F00117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6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1" y="5074920"/>
            <a:ext cx="1011364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" y="0"/>
            <a:ext cx="12191986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1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C82DF-9390-4F5D-9DD4-9DB3B147835F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B047-F720-47FB-A521-5A58F00117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4" y="6334316"/>
            <a:ext cx="12191986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6"/>
            <a:ext cx="24722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6CC82DF-9390-4F5D-9DD4-9DB3B147835F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6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9" y="6459786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933B047-F720-47FB-A521-5A58F001170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3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17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705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93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81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82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84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87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89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165" y="127591"/>
            <a:ext cx="11857257" cy="4197521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/>
              <a:t>CLIMATE CHANGE:</a:t>
            </a:r>
            <a:br>
              <a:rPr lang="en-US" sz="6000" b="1" dirty="0"/>
            </a:br>
            <a:r>
              <a:rPr lang="en-US" sz="6000" b="1" dirty="0"/>
              <a:t>CAUSES, IMPACTS &amp; OPPORTUNITIES FOR CLIMATE MARKETS TO ACCELERATE DEVELOPMENT IN MALAWI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497310"/>
          </a:xfrm>
        </p:spPr>
        <p:txBody>
          <a:bodyPr>
            <a:normAutofit fontScale="25000" lnSpcReduction="20000"/>
          </a:bodyPr>
          <a:lstStyle/>
          <a:p>
            <a:pPr algn="r"/>
            <a:endParaRPr lang="en-US" b="1" dirty="0"/>
          </a:p>
          <a:p>
            <a:pPr algn="r"/>
            <a:endParaRPr lang="en-US" b="1" dirty="0"/>
          </a:p>
          <a:p>
            <a:pPr algn="ctr"/>
            <a:r>
              <a:rPr lang="en-US" sz="8615" b="1" dirty="0"/>
              <a:t>Presented at the 13</a:t>
            </a:r>
            <a:r>
              <a:rPr lang="en-US" sz="8615" b="1" baseline="30000" dirty="0"/>
              <a:t>th</a:t>
            </a:r>
            <a:r>
              <a:rPr lang="en-US" sz="8615" b="1" dirty="0"/>
              <a:t> </a:t>
            </a:r>
            <a:r>
              <a:rPr lang="en-US" sz="8615" b="1" dirty="0" err="1"/>
              <a:t>ndizotheka</a:t>
            </a:r>
            <a:r>
              <a:rPr lang="en-US" sz="8615" b="1" dirty="0"/>
              <a:t> eminent speaker </a:t>
            </a:r>
            <a:r>
              <a:rPr lang="en-US" sz="8615" b="1" dirty="0" err="1"/>
              <a:t>searies</a:t>
            </a:r>
            <a:endParaRPr lang="en-US" sz="8615" b="1" dirty="0"/>
          </a:p>
          <a:p>
            <a:pPr algn="r"/>
            <a:endParaRPr lang="en-US" sz="3200" b="1" dirty="0"/>
          </a:p>
          <a:p>
            <a:pPr algn="r"/>
            <a:r>
              <a:rPr lang="en-US" sz="4000" b="1" dirty="0"/>
              <a:t>October 17,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1E801-CEC7-5A08-BCA1-E67436CC6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0230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Crop Failure due to impact of El Nino </a:t>
            </a:r>
          </a:p>
        </p:txBody>
      </p:sp>
      <p:pic>
        <p:nvPicPr>
          <p:cNvPr id="1026" name="Picture 2" descr="SADC declares El Nino-induced drought a regional disaster | Africa | DW ...">
            <a:extLst>
              <a:ext uri="{FF2B5EF4-FFF2-40B4-BE49-F238E27FC236}">
                <a16:creationId xmlns:a16="http://schemas.microsoft.com/office/drawing/2014/main" id="{E64A7B0B-6023-3AA2-54E7-584CC7B05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190" y="1113716"/>
            <a:ext cx="9405620" cy="529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88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403A7-BEB5-F436-6CF4-014D2427D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713720" cy="127549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Flooding due to Freddy – causing loss of life, and damage to crops, property and infrastructure</a:t>
            </a:r>
          </a:p>
        </p:txBody>
      </p:sp>
      <p:pic>
        <p:nvPicPr>
          <p:cNvPr id="2050" name="Picture 2" descr="NEWS ALERT: DEVASTATING FLOODS TAKE OUT LIVES, HOMES AND POWER – Malawi ...">
            <a:extLst>
              <a:ext uri="{FF2B5EF4-FFF2-40B4-BE49-F238E27FC236}">
                <a16:creationId xmlns:a16="http://schemas.microsoft.com/office/drawing/2014/main" id="{D955985A-4709-A0AA-FAFB-99000A6E0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0" y="1737360"/>
            <a:ext cx="70612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151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158" y="254706"/>
            <a:ext cx="10422033" cy="755388"/>
          </a:xfrm>
        </p:spPr>
        <p:txBody>
          <a:bodyPr/>
          <a:lstStyle/>
          <a:p>
            <a:r>
              <a:rPr lang="en-US" b="1" dirty="0"/>
              <a:t>Solutions to address the Climate 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947"/>
            <a:ext cx="10853420" cy="4415153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600" b="1" dirty="0"/>
              <a:t>Focus is on “</a:t>
            </a:r>
            <a:r>
              <a:rPr lang="en-US" sz="2600" dirty="0"/>
              <a:t>Nature-based Solutions” </a:t>
            </a:r>
            <a:r>
              <a:rPr lang="en-US" sz="2600" u="sng" dirty="0"/>
              <a:t>with significant GHG mitigation</a:t>
            </a:r>
            <a:r>
              <a:rPr lang="en-US" sz="2600" dirty="0"/>
              <a:t> potential through:</a:t>
            </a:r>
          </a:p>
          <a:p>
            <a:pPr marL="635635" lvl="1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600" dirty="0"/>
              <a:t>Plantation forest/woodlots/afforestation</a:t>
            </a:r>
          </a:p>
          <a:p>
            <a:pPr marL="635635" lvl="1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600" dirty="0"/>
              <a:t>Agroforestry</a:t>
            </a:r>
          </a:p>
          <a:p>
            <a:pPr marL="635635" lvl="1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600" dirty="0"/>
              <a:t>Natural Regeneration (Farmer-managed &amp; Assisted)</a:t>
            </a:r>
          </a:p>
          <a:p>
            <a:pPr marL="0" indent="0">
              <a:buNone/>
            </a:pPr>
            <a:r>
              <a:rPr lang="en-US" sz="2600" b="1" dirty="0"/>
              <a:t>NOTE: Beside the NbS practices, communities are encouraged to </a:t>
            </a:r>
            <a:r>
              <a:rPr lang="en-US" sz="2600" dirty="0">
                <a:solidFill>
                  <a:schemeClr val="tx1"/>
                </a:solidFill>
              </a:rPr>
              <a:t>follow complementary practices such as Good Agricultural Practices/Climate smart practices such as conservation agriculture, sustainable intensification, cover crops, etc.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From Nature-based Solutions or Other Mitigation Activities to Carbon Credits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947"/>
            <a:ext cx="10195560" cy="4250055"/>
          </a:xfrm>
        </p:spPr>
        <p:txBody>
          <a:bodyPr>
            <a:norm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3200" dirty="0"/>
              <a:t>Nature-based Solutions or other Mitigation Activities should have the potential to increase carbon sequestration (reduce emissions), reduce environmental degradation, conserve biodiversity and improve people's livelihoods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3200" dirty="0"/>
              <a:t>Once planned and implemented properly following all the procedures, standards, protocols, communities can deliver carbon projects with carbon credits of high integrity, high quality</a:t>
            </a:r>
          </a:p>
        </p:txBody>
      </p:sp>
    </p:spTree>
    <p:extLst>
      <p:ext uri="{BB962C8B-B14F-4D97-AF65-F5344CB8AC3E}">
        <p14:creationId xmlns:p14="http://schemas.microsoft.com/office/powerpoint/2010/main" val="2318059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Carbon Project Cycle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0429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76435"/>
            <a:ext cx="10058400" cy="62779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Key Methodologies/Standards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013552"/>
            <a:ext cx="10058400" cy="5133860"/>
          </a:xfrm>
        </p:spPr>
        <p:txBody>
          <a:bodyPr>
            <a:normAutofit fontScale="92500" lnSpcReduction="10000"/>
          </a:bodyPr>
          <a:lstStyle/>
          <a:p>
            <a:pPr marL="342900" indent="-342900" algn="just">
              <a:buFont typeface="Wingdings" pitchFamily="2" charset="2"/>
              <a:buChar char="§"/>
            </a:pPr>
            <a:r>
              <a:rPr lang="en-US" sz="2300" dirty="0">
                <a:latin typeface="Calibri body"/>
              </a:rPr>
              <a:t>A set of rules &amp; guidelines  needs to be followed in order to undertake a project and generate and quantify its climate mitigation (carbon credits)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en-US" sz="2300" dirty="0">
                <a:latin typeface="Calibri body"/>
              </a:rPr>
              <a:t>It influences project design, e.g., who can participate in the project, on what type of land the project can be implemented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en-US" sz="2300" dirty="0">
                <a:latin typeface="Calibri body"/>
              </a:rPr>
              <a:t>It determines carbon sequestration and GHG emissions sources to include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en-US" sz="2300" b="1" dirty="0">
                <a:latin typeface="Calibri body"/>
              </a:rPr>
              <a:t>Types of carbon markets </a:t>
            </a:r>
            <a:r>
              <a:rPr lang="en-US" sz="2300" dirty="0">
                <a:latin typeface="Calibri body"/>
              </a:rPr>
              <a:t>– Compliance (under Article 6.2) and </a:t>
            </a:r>
            <a:r>
              <a:rPr lang="en-US" sz="2300" b="1" u="sng" dirty="0">
                <a:latin typeface="Calibri body"/>
              </a:rPr>
              <a:t>Voluntary</a:t>
            </a:r>
            <a:r>
              <a:rPr lang="en-US" sz="2300" dirty="0">
                <a:latin typeface="Calibri body"/>
              </a:rPr>
              <a:t> (of great interest to the majority of investors and proponents)</a:t>
            </a:r>
            <a:endParaRPr lang="en-US" sz="2300" b="1" u="sng" dirty="0">
              <a:latin typeface="Calibri body"/>
            </a:endParaRPr>
          </a:p>
          <a:p>
            <a:pPr marL="342900" indent="-342900" algn="just">
              <a:buFont typeface="Wingdings" pitchFamily="2" charset="2"/>
              <a:buChar char="§"/>
            </a:pPr>
            <a:r>
              <a:rPr lang="en-US" sz="2300" b="1" dirty="0">
                <a:latin typeface="Calibri body"/>
              </a:rPr>
              <a:t>Types of carbon offset projects: </a:t>
            </a:r>
            <a:r>
              <a:rPr lang="en-US" sz="2300" dirty="0">
                <a:latin typeface="Calibri body"/>
              </a:rPr>
              <a:t>G</a:t>
            </a:r>
            <a:r>
              <a:rPr lang="en-US" sz="2300" b="0" i="0" dirty="0">
                <a:solidFill>
                  <a:srgbClr val="222222"/>
                </a:solidFill>
                <a:effectLst/>
                <a:latin typeface="Calibri body"/>
              </a:rPr>
              <a:t>enerally, two types of carbon offsets – those that reduce emissions from existing or future operations (carbon avoidance – </a:t>
            </a:r>
            <a:r>
              <a:rPr lang="en-US" sz="2300" b="0" i="0" dirty="0" err="1">
                <a:solidFill>
                  <a:srgbClr val="222222"/>
                </a:solidFill>
                <a:effectLst/>
                <a:latin typeface="Calibri body"/>
              </a:rPr>
              <a:t>maninly</a:t>
            </a:r>
            <a:r>
              <a:rPr lang="en-US" sz="2300" b="0" i="0" dirty="0">
                <a:solidFill>
                  <a:srgbClr val="222222"/>
                </a:solidFill>
                <a:effectLst/>
                <a:latin typeface="Calibri body"/>
              </a:rPr>
              <a:t> renewable energy), and those that remove existing carbon in the atmosphere (carbon removal – such as nature-based solutions). </a:t>
            </a:r>
            <a:r>
              <a:rPr lang="en-US" sz="2300" b="1" dirty="0">
                <a:latin typeface="Calibri body"/>
              </a:rPr>
              <a:t> 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en-US" sz="2300" b="1" dirty="0">
                <a:latin typeface="Calibri body"/>
              </a:rPr>
              <a:t>Carbon Standards </a:t>
            </a:r>
            <a:r>
              <a:rPr lang="en-US" sz="2300" dirty="0">
                <a:latin typeface="Calibri body"/>
              </a:rPr>
              <a:t>used for the voluntary markets are Gold Standards, VERRA &amp; CDM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en-US" sz="2300" dirty="0">
                <a:latin typeface="Calibri body"/>
              </a:rPr>
              <a:t>In order for the carbon projects to achieve high quality, high integrity credits they must adhere to the </a:t>
            </a:r>
            <a:r>
              <a:rPr lang="en-US" sz="2300" b="1" dirty="0">
                <a:latin typeface="Calibri body"/>
              </a:rPr>
              <a:t>core carbon principles </a:t>
            </a:r>
            <a:r>
              <a:rPr lang="en-US" sz="2300" dirty="0">
                <a:latin typeface="Calibri body"/>
              </a:rPr>
              <a:t>set by the Integrity Councils for the Voluntary Carbon Markets (ICVCM)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348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9316"/>
            <a:ext cx="10058400" cy="70230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Key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164" y="1319411"/>
            <a:ext cx="11226187" cy="5015287"/>
          </a:xfrm>
        </p:spPr>
        <p:txBody>
          <a:bodyPr>
            <a:normAutofit fontScale="40000" lnSpcReduction="20000"/>
          </a:bodyPr>
          <a:lstStyle/>
          <a:p>
            <a:pPr marL="342900" indent="-342900" algn="just">
              <a:buFont typeface="Wingdings" pitchFamily="2" charset="2"/>
              <a:buChar char="§"/>
            </a:pPr>
            <a:r>
              <a:rPr lang="en-US" sz="6000" dirty="0"/>
              <a:t>Secure interest, commitment from the prospective project participants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en-US" sz="6000" dirty="0"/>
              <a:t>First – clarify </a:t>
            </a:r>
            <a:r>
              <a:rPr lang="en-US" sz="6000" b="1" dirty="0"/>
              <a:t>project participants </a:t>
            </a:r>
            <a:r>
              <a:rPr lang="en-US" sz="6000" dirty="0"/>
              <a:t>and their </a:t>
            </a:r>
            <a:r>
              <a:rPr lang="en-US" sz="6000" b="1" dirty="0"/>
              <a:t>obligations/contributions/rights </a:t>
            </a:r>
            <a:r>
              <a:rPr lang="en-US" sz="6000" dirty="0"/>
              <a:t>in the project through Free Prior Informed Consent (FPIC) processes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en-US" sz="6000" b="1" dirty="0"/>
              <a:t>Think permanence: </a:t>
            </a:r>
            <a:r>
              <a:rPr lang="en-US" sz="6000" dirty="0"/>
              <a:t>What actions will sustain project activities and carbon for a long-term (&gt;20 years)? 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en-US" sz="6000" b="1" dirty="0"/>
              <a:t>Look at national laws: </a:t>
            </a:r>
            <a:r>
              <a:rPr lang="en-US" sz="6000" dirty="0"/>
              <a:t>Consider national legal context and how it may affect the project design/implementation (Malawi Govt has produced the Carbon Regulatory Framework awaiting Cabinet approval)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en-US" sz="6000" b="1" dirty="0"/>
              <a:t>Leakage: </a:t>
            </a:r>
            <a:r>
              <a:rPr lang="en-US" sz="6000" dirty="0"/>
              <a:t>GHG emissions outside the project boundary as a result of the project (</a:t>
            </a:r>
            <a:r>
              <a:rPr lang="en-US" sz="6000" dirty="0" err="1"/>
              <a:t>eg</a:t>
            </a:r>
            <a:r>
              <a:rPr lang="en-US" sz="6000" dirty="0"/>
              <a:t> displacement of agricultural activities might result in deforestation or intensification of use of non-wooded land elsewhere). 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en-US" sz="6000" b="1" dirty="0"/>
              <a:t>Additionality: </a:t>
            </a:r>
            <a:r>
              <a:rPr lang="en-US" sz="6000" dirty="0"/>
              <a:t>A carbon project is additional if the emission reduction or removals would not have occurred without revenue from the sale of carbon credits (see photos in the next slides)</a:t>
            </a:r>
          </a:p>
          <a:p>
            <a:pPr marL="342900" lvl="1" indent="-342900" algn="just">
              <a:spcBef>
                <a:spcPts val="1200"/>
              </a:spcBef>
              <a:spcAft>
                <a:spcPts val="200"/>
              </a:spcAft>
              <a:buSzPct val="100000"/>
              <a:buFont typeface="Wingdings" pitchFamily="2" charset="2"/>
              <a:buChar char="§"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0208262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090215B3-38C0-1E01-D9AD-898F69AAB9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6607" y="286603"/>
            <a:ext cx="10759073" cy="1450757"/>
          </a:xfrm>
        </p:spPr>
        <p:txBody>
          <a:bodyPr/>
          <a:lstStyle/>
          <a:p>
            <a:pPr algn="ctr"/>
            <a:r>
              <a:rPr lang="en-GB" altLang="en-US" b="1" dirty="0"/>
              <a:t>Farmer- managed Natural Regeneration</a:t>
            </a:r>
          </a:p>
        </p:txBody>
      </p:sp>
      <p:pic>
        <p:nvPicPr>
          <p:cNvPr id="14339" name="Content Placeholder 8">
            <a:extLst>
              <a:ext uri="{FF2B5EF4-FFF2-40B4-BE49-F238E27FC236}">
                <a16:creationId xmlns:a16="http://schemas.microsoft.com/office/drawing/2014/main" id="{2D99EA59-BA64-9778-939F-C18073E251C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063" y="2033588"/>
            <a:ext cx="5156200" cy="3956050"/>
          </a:xfrm>
        </p:spPr>
      </p:pic>
      <p:pic>
        <p:nvPicPr>
          <p:cNvPr id="14340" name="Picture 9">
            <a:extLst>
              <a:ext uri="{FF2B5EF4-FFF2-40B4-BE49-F238E27FC236}">
                <a16:creationId xmlns:a16="http://schemas.microsoft.com/office/drawing/2014/main" id="{DF5A6078-BEE7-BB26-C317-A26FCF36F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463" y="2033588"/>
            <a:ext cx="5846762" cy="395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rrow: Striped Right 10">
            <a:extLst>
              <a:ext uri="{FF2B5EF4-FFF2-40B4-BE49-F238E27FC236}">
                <a16:creationId xmlns:a16="http://schemas.microsoft.com/office/drawing/2014/main" id="{2ACB9BD6-15E1-D582-B03D-FE1E864D2956}"/>
              </a:ext>
            </a:extLst>
          </p:cNvPr>
          <p:cNvSpPr/>
          <p:nvPr/>
        </p:nvSpPr>
        <p:spPr>
          <a:xfrm>
            <a:off x="4654550" y="2033588"/>
            <a:ext cx="2157413" cy="577850"/>
          </a:xfrm>
          <a:prstGeom prst="striped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FMNR</a:t>
            </a:r>
            <a:endParaRPr lang="en-GB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Content Placeholder 4">
            <a:extLst>
              <a:ext uri="{FF2B5EF4-FFF2-40B4-BE49-F238E27FC236}">
                <a16:creationId xmlns:a16="http://schemas.microsoft.com/office/drawing/2014/main" id="{B54C5CAD-02EC-0DC3-564F-7FFD9D21663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0346" y="1387475"/>
            <a:ext cx="5280025" cy="4602163"/>
          </a:xfrm>
        </p:spPr>
      </p:pic>
      <p:pic>
        <p:nvPicPr>
          <p:cNvPr id="15363" name="Picture 5">
            <a:extLst>
              <a:ext uri="{FF2B5EF4-FFF2-40B4-BE49-F238E27FC236}">
                <a16:creationId xmlns:a16="http://schemas.microsoft.com/office/drawing/2014/main" id="{A87C96B2-0DEC-A577-495F-96AA0699F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87475"/>
            <a:ext cx="5280025" cy="46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7EC7A97D-BF13-A142-93DA-94B2DB6C4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975" y="2033588"/>
            <a:ext cx="5649912" cy="1027113"/>
          </a:xfrm>
          <a:prstGeom prst="stripedRightArrow">
            <a:avLst>
              <a:gd name="adj1" fmla="val 65017"/>
              <a:gd name="adj2" fmla="val 500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ANR</a:t>
            </a:r>
            <a:endParaRPr lang="en-GB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090215B3-38C0-1E01-D9AD-898F69AAB9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6B978F-5F96-191F-321C-979C419302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305"/>
            <a:ext cx="12192000" cy="557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162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6983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607" y="1240226"/>
            <a:ext cx="11167745" cy="5051927"/>
          </a:xfrm>
        </p:spPr>
        <p:txBody>
          <a:bodyPr>
            <a:no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US" sz="2200" b="1" dirty="0"/>
              <a:t>Carbon Cycle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  <a:defRPr/>
            </a:pPr>
            <a:r>
              <a:rPr lang="en-US" sz="2200" b="1" dirty="0"/>
              <a:t>Climate Change – definition, drivers, impacts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  <a:defRPr/>
            </a:pPr>
            <a:r>
              <a:rPr lang="en-US" sz="2200" b="1" dirty="0"/>
              <a:t>Solutions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  <a:defRPr/>
            </a:pPr>
            <a:r>
              <a:rPr lang="en-US" sz="2200" b="1" dirty="0"/>
              <a:t>From Nature-based Solutions (</a:t>
            </a:r>
            <a:r>
              <a:rPr lang="en-US" sz="2200" b="1" dirty="0" err="1"/>
              <a:t>NbS</a:t>
            </a:r>
            <a:r>
              <a:rPr lang="en-US" sz="2200" b="1" dirty="0"/>
              <a:t>) to Carbon Credits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  <a:defRPr/>
            </a:pPr>
            <a:r>
              <a:rPr lang="en-US" sz="2200" b="1" dirty="0"/>
              <a:t>Carbon Project Cycle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  <a:defRPr/>
            </a:pPr>
            <a:r>
              <a:rPr lang="en-US" sz="2200" b="1" dirty="0"/>
              <a:t>Key Methodologies/Standards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  <a:defRPr/>
            </a:pPr>
            <a:r>
              <a:rPr lang="en-US" sz="2200" b="1" dirty="0"/>
              <a:t>Key Considerations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  <a:defRPr/>
            </a:pPr>
            <a:r>
              <a:rPr lang="en-US" sz="2200" b="1" dirty="0"/>
              <a:t>How Carbon Sequestration / Offsets Work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  <a:defRPr/>
            </a:pPr>
            <a:r>
              <a:rPr lang="en-US" sz="2200" b="1" dirty="0"/>
              <a:t>Carbon Benefit Sharing – example from the </a:t>
            </a:r>
            <a:r>
              <a:rPr lang="en-US" sz="2200" b="1" dirty="0" err="1"/>
              <a:t>Kulera</a:t>
            </a:r>
            <a:r>
              <a:rPr lang="en-US" sz="2200" b="1" dirty="0"/>
              <a:t> REDD+ Project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  <a:defRPr/>
            </a:pPr>
            <a:r>
              <a:rPr lang="en-US" sz="2200" b="1" dirty="0"/>
              <a:t>Points for Reflection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  <a:defRPr/>
            </a:pPr>
            <a:endParaRPr lang="en-US" sz="2200" b="1" dirty="0"/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  <a:defRPr/>
            </a:pPr>
            <a:endParaRPr lang="en-US" sz="2200" b="1" dirty="0"/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  <a:defRPr/>
            </a:pPr>
            <a:endParaRPr lang="en-US" sz="2200" b="1" dirty="0"/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  <a:defRPr/>
            </a:pPr>
            <a:endParaRPr lang="en-US" sz="2200" b="1" dirty="0"/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  <a:defRPr/>
            </a:pPr>
            <a:endParaRPr lang="en-US" sz="2200" b="1" dirty="0"/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  <a:defRPr/>
            </a:pPr>
            <a:endParaRPr lang="en-US" sz="2200" b="1" dirty="0"/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  <a:defRPr/>
            </a:pPr>
            <a:endParaRPr lang="en-US" sz="2200" b="1" dirty="0"/>
          </a:p>
          <a:p>
            <a:pPr marL="0" indent="0" algn="just">
              <a:lnSpc>
                <a:spcPct val="100000"/>
              </a:lnSpc>
              <a:buNone/>
              <a:defRPr/>
            </a:pPr>
            <a:endParaRPr lang="en-US" sz="22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900" dirty="0"/>
          </a:p>
          <a:p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25292782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0230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Key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988905"/>
            <a:ext cx="10058400" cy="4561289"/>
          </a:xfrm>
        </p:spPr>
        <p:txBody>
          <a:bodyPr>
            <a:noAutofit/>
          </a:bodyPr>
          <a:lstStyle/>
          <a:p>
            <a:pPr marL="342900" lvl="1" indent="-342900" algn="just">
              <a:spcBef>
                <a:spcPts val="1200"/>
              </a:spcBef>
              <a:spcAft>
                <a:spcPts val="200"/>
              </a:spcAft>
              <a:buSzPct val="100000"/>
              <a:buFont typeface="Wingdings" pitchFamily="2" charset="2"/>
              <a:buChar char="§"/>
            </a:pPr>
            <a:r>
              <a:rPr lang="en-US" sz="2000" b="1" dirty="0"/>
              <a:t>Legally enforceable carbon agreements </a:t>
            </a:r>
            <a:r>
              <a:rPr lang="en-US" sz="2000" dirty="0"/>
              <a:t>(between Government, investor, proponent, farmers) </a:t>
            </a:r>
          </a:p>
          <a:p>
            <a:pPr marL="342900" lvl="1" indent="-342900" algn="just">
              <a:spcBef>
                <a:spcPts val="1200"/>
              </a:spcBef>
              <a:spcAft>
                <a:spcPts val="200"/>
              </a:spcAft>
              <a:buSzPct val="100000"/>
              <a:buFont typeface="Wingdings" pitchFamily="2" charset="2"/>
              <a:buChar char="§"/>
            </a:pPr>
            <a:r>
              <a:rPr lang="en-US" sz="2000" b="1" dirty="0"/>
              <a:t>Ensure strong and functional community governance structures</a:t>
            </a:r>
          </a:p>
          <a:p>
            <a:pPr marL="342900" lvl="1" indent="-342900" algn="just">
              <a:spcBef>
                <a:spcPts val="1200"/>
              </a:spcBef>
              <a:spcAft>
                <a:spcPts val="200"/>
              </a:spcAft>
              <a:buSzPct val="100000"/>
              <a:buFont typeface="Wingdings" pitchFamily="2" charset="2"/>
              <a:buChar char="§"/>
            </a:pPr>
            <a:r>
              <a:rPr lang="en-US" sz="2000" b="1" dirty="0"/>
              <a:t>Government commitment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en-US" b="1" dirty="0"/>
              <a:t>Land governance (tenure rights, registration, conflict management):</a:t>
            </a:r>
          </a:p>
          <a:p>
            <a:pPr marL="635508" lvl="1" indent="-342900" algn="just">
              <a:buFont typeface="Wingdings" pitchFamily="2" charset="2"/>
              <a:buChar char="§"/>
            </a:pPr>
            <a:r>
              <a:rPr lang="en-US" sz="2000" dirty="0"/>
              <a:t>Land rights (who owns the land? Is it secure)</a:t>
            </a:r>
          </a:p>
          <a:p>
            <a:pPr marL="635508" lvl="1" indent="-342900" algn="just">
              <a:buFont typeface="Wingdings" pitchFamily="2" charset="2"/>
              <a:buChar char="§"/>
            </a:pPr>
            <a:r>
              <a:rPr lang="en-US" sz="2000" dirty="0"/>
              <a:t>Carbon rights (Transfer of rights from landowners to investor/project proponent)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en-US" b="1" dirty="0"/>
              <a:t>Carbon calculation: (</a:t>
            </a:r>
            <a:r>
              <a:rPr lang="en-US" dirty="0"/>
              <a:t>Good data, Good equations/formulas to compute tree biomass/carbon values from the good data)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en-US" b="1" dirty="0"/>
              <a:t>Monitoring, reporting and verification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en-US" b="1" dirty="0"/>
              <a:t>Carbon credit integrity and quality a MUST!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en-US" b="1" dirty="0"/>
              <a:t>TRANSPARENCY!!!!</a:t>
            </a:r>
          </a:p>
        </p:txBody>
      </p:sp>
    </p:spTree>
    <p:extLst>
      <p:ext uri="{BB962C8B-B14F-4D97-AF65-F5344CB8AC3E}">
        <p14:creationId xmlns:p14="http://schemas.microsoft.com/office/powerpoint/2010/main" val="13209228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hat are carbon credits and how do they work? – CarbonTerra">
            <a:extLst>
              <a:ext uri="{FF2B5EF4-FFF2-40B4-BE49-F238E27FC236}">
                <a16:creationId xmlns:a16="http://schemas.microsoft.com/office/drawing/2014/main" id="{C05BBB35-EFF2-00F5-3573-4872BBCDC8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320" y="357354"/>
            <a:ext cx="10019198" cy="591967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Arrow: Curved Up 1">
            <a:extLst>
              <a:ext uri="{FF2B5EF4-FFF2-40B4-BE49-F238E27FC236}">
                <a16:creationId xmlns:a16="http://schemas.microsoft.com/office/drawing/2014/main" id="{6BCC5F41-5841-0121-5578-03F96EF48286}"/>
              </a:ext>
            </a:extLst>
          </p:cNvPr>
          <p:cNvSpPr/>
          <p:nvPr/>
        </p:nvSpPr>
        <p:spPr>
          <a:xfrm rot="351241" flipH="1">
            <a:off x="4295950" y="3736874"/>
            <a:ext cx="6142155" cy="2055295"/>
          </a:xfrm>
          <a:prstGeom prst="curvedUp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609F5E-36FA-3F2B-27E4-0B724F5E1F95}"/>
              </a:ext>
            </a:extLst>
          </p:cNvPr>
          <p:cNvSpPr txBox="1"/>
          <p:nvPr/>
        </p:nvSpPr>
        <p:spPr>
          <a:xfrm>
            <a:off x="6165130" y="5005633"/>
            <a:ext cx="3157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FE38B3-214A-BE9D-30CC-78A6CB76C7B9}"/>
              </a:ext>
            </a:extLst>
          </p:cNvPr>
          <p:cNvSpPr txBox="1"/>
          <p:nvPr/>
        </p:nvSpPr>
        <p:spPr>
          <a:xfrm>
            <a:off x="5712643" y="4656841"/>
            <a:ext cx="4336329" cy="58477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Part of the carbon credits re-invested in NbS and community development</a:t>
            </a:r>
          </a:p>
        </p:txBody>
      </p:sp>
    </p:spTree>
    <p:extLst>
      <p:ext uri="{BB962C8B-B14F-4D97-AF65-F5344CB8AC3E}">
        <p14:creationId xmlns:p14="http://schemas.microsoft.com/office/powerpoint/2010/main" val="10341695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C92A2-55C6-AEA4-6A8B-EB75E3E9B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86605"/>
            <a:ext cx="11077902" cy="61728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More Elaboration on carbon credits/markets</a:t>
            </a:r>
          </a:p>
        </p:txBody>
      </p:sp>
      <p:pic>
        <p:nvPicPr>
          <p:cNvPr id="4" name="Content Placeholder 3" descr="Carbon Credits: What are they and how do they work?">
            <a:extLst>
              <a:ext uri="{FF2B5EF4-FFF2-40B4-BE49-F238E27FC236}">
                <a16:creationId xmlns:a16="http://schemas.microsoft.com/office/drawing/2014/main" id="{6777E2DC-996D-50D6-28BA-4DA1D79A73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765" y="903890"/>
            <a:ext cx="7963283" cy="5393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75858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39113" y="6243638"/>
            <a:ext cx="2200275" cy="457200"/>
          </a:xfrm>
        </p:spPr>
        <p:txBody>
          <a:bodyPr anchor="t"/>
          <a:lstStyle/>
          <a:p>
            <a:pPr>
              <a:defRPr/>
            </a:pPr>
            <a:fld id="{D9DA4DE5-9E34-441A-BDC5-6A753BCCD6EE}" type="slidenum">
              <a:rPr lang="en-US" sz="1031">
                <a:latin typeface="Verdana" pitchFamily="34" charset="0"/>
              </a:rPr>
              <a:pPr>
                <a:defRPr/>
              </a:pPr>
              <a:t>23</a:t>
            </a:fld>
            <a:endParaRPr lang="en-US" sz="1031" dirty="0">
              <a:latin typeface="Verdan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81559" y="390458"/>
            <a:ext cx="89383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defRPr/>
            </a:pPr>
            <a:r>
              <a:rPr lang="en-US" sz="3600" b="1" dirty="0">
                <a:solidFill>
                  <a:srgbClr val="01A379"/>
                </a:solidFill>
                <a:latin typeface="Calibri"/>
                <a:ea typeface="ＭＳ Ｐゴシック" charset="-128"/>
              </a:rPr>
              <a:t>Carbon Benefit Sharing </a:t>
            </a:r>
            <a:endParaRPr lang="en-US" sz="3600" b="1" dirty="0">
              <a:solidFill>
                <a:srgbClr val="01A379"/>
              </a:solidFill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35858" y="1260887"/>
            <a:ext cx="9429750" cy="5439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One of the most contentious elements of any carbon project is how carbon revenues are shared among the communities, investor, proponents/carbon developer and government</a:t>
            </a:r>
          </a:p>
          <a:p>
            <a:pPr marL="457200" indent="-457200" algn="just"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An example, though may not be the best, is the </a:t>
            </a:r>
            <a:r>
              <a:rPr lang="en-US" sz="3200" dirty="0" err="1"/>
              <a:t>Kulera</a:t>
            </a:r>
            <a:r>
              <a:rPr lang="en-US" sz="3200" dirty="0"/>
              <a:t> Landscape REDD+ project which developed a framework that can be perfected.</a:t>
            </a:r>
          </a:p>
          <a:p>
            <a:pPr marL="457200" indent="-457200" algn="just"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Slides that follow show how the carbon benefit sharing framework was developed under the project.</a:t>
            </a:r>
          </a:p>
          <a:p>
            <a:pPr marL="457200" indent="-457200" algn="just">
              <a:spcAft>
                <a:spcPts val="1125"/>
              </a:spcAft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16427152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86834" y="1153572"/>
            <a:ext cx="3200400" cy="446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4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Developing a Governance Structure for Benefit Sharing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47308" y="591344"/>
            <a:ext cx="6906491" cy="5585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28625" indent="-228600">
              <a:lnSpc>
                <a:spcPct val="90000"/>
              </a:lnSpc>
              <a:spcAft>
                <a:spcPts val="1688"/>
              </a:spcAft>
              <a:buFont typeface="Arial" panose="020B0604020202020204" pitchFamily="34" charset="0"/>
              <a:buChar char="•"/>
            </a:pPr>
            <a:r>
              <a:rPr lang="en-US" dirty="0"/>
              <a:t>Under the </a:t>
            </a:r>
            <a:r>
              <a:rPr lang="en-US" dirty="0" err="1"/>
              <a:t>Kulera</a:t>
            </a:r>
            <a:r>
              <a:rPr lang="en-US" dirty="0"/>
              <a:t> REDD+, a Triparty Agreement involving the DNPW, TGC (seller’s entity) and the Associations for managing and sharing carbon credits was developed ensuring the following:</a:t>
            </a:r>
          </a:p>
          <a:p>
            <a:pPr marL="857250" lvl="1" indent="-228600">
              <a:lnSpc>
                <a:spcPct val="90000"/>
              </a:lnSpc>
              <a:spcAft>
                <a:spcPts val="2250"/>
              </a:spcAft>
              <a:buFont typeface="Arial" panose="020B0604020202020204" pitchFamily="34" charset="0"/>
              <a:buChar char="•"/>
            </a:pPr>
            <a:r>
              <a:rPr lang="en-US" dirty="0"/>
              <a:t>Roles &amp; responsibilities of each party</a:t>
            </a:r>
          </a:p>
          <a:p>
            <a:pPr marL="857250" lvl="1" indent="-228600">
              <a:lnSpc>
                <a:spcPct val="90000"/>
              </a:lnSpc>
              <a:spcAft>
                <a:spcPts val="2250"/>
              </a:spcAft>
              <a:buFont typeface="Arial" panose="020B0604020202020204" pitchFamily="34" charset="0"/>
              <a:buChar char="•"/>
            </a:pPr>
            <a:r>
              <a:rPr lang="en-US" dirty="0"/>
              <a:t>Ensuring that carbon agreements are legally enforceable</a:t>
            </a:r>
          </a:p>
          <a:p>
            <a:pPr marL="857250" lvl="1" indent="-228600">
              <a:lnSpc>
                <a:spcPct val="90000"/>
              </a:lnSpc>
              <a:spcAft>
                <a:spcPts val="2250"/>
              </a:spcAft>
              <a:buFont typeface="Arial" panose="020B0604020202020204" pitchFamily="34" charset="0"/>
              <a:buChar char="•"/>
            </a:pPr>
            <a:r>
              <a:rPr lang="en-US" dirty="0"/>
              <a:t>Obtain rights holders’ prior informed consent and document responsibilities and benefits  in carbon project</a:t>
            </a:r>
          </a:p>
          <a:p>
            <a:pPr marL="857250" lvl="1" indent="-228600">
              <a:lnSpc>
                <a:spcPct val="90000"/>
              </a:lnSpc>
              <a:spcAft>
                <a:spcPts val="2250"/>
              </a:spcAft>
              <a:buFont typeface="Arial" panose="020B0604020202020204" pitchFamily="34" charset="0"/>
              <a:buChar char="•"/>
            </a:pPr>
            <a:r>
              <a:rPr lang="en-US" dirty="0"/>
              <a:t>Transfer carbon rights to benefit-sharing entity</a:t>
            </a:r>
          </a:p>
          <a:p>
            <a:pPr marL="857250" lvl="1" indent="-228600">
              <a:lnSpc>
                <a:spcPct val="90000"/>
              </a:lnSpc>
              <a:spcAft>
                <a:spcPts val="2250"/>
              </a:spcAft>
              <a:buFont typeface="Arial" panose="020B0604020202020204" pitchFamily="34" charset="0"/>
              <a:buChar char="•"/>
            </a:pPr>
            <a:r>
              <a:rPr lang="en-US" dirty="0"/>
              <a:t>Committing Govt to the carbon project</a:t>
            </a:r>
          </a:p>
          <a:p>
            <a:pPr indent="-228600">
              <a:lnSpc>
                <a:spcPct val="90000"/>
              </a:lnSpc>
              <a:spcAft>
                <a:spcPts val="1125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541564" y="6356350"/>
            <a:ext cx="181223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9DA4DE5-9E34-441A-BDC5-6A753BCCD6EE}" type="slidenum">
              <a:rPr lang="en-US" sz="120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  <a:defRPr/>
              </a:pPr>
              <a:t>24</a:t>
            </a:fld>
            <a:endParaRPr lang="en-US" sz="120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95266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30E625D-B480-4194-AAB3-C5C3BC1296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6226" y="971059"/>
            <a:ext cx="8278794" cy="5839774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400BA84A-7634-47DA-9FA9-C68DC2543C6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2514600" y="500063"/>
            <a:ext cx="7848600" cy="457200"/>
          </a:xfrm>
        </p:spPr>
        <p:txBody>
          <a:bodyPr>
            <a:normAutofit/>
          </a:bodyPr>
          <a:lstStyle/>
          <a:p>
            <a:pPr algn="ctr"/>
            <a:r>
              <a:rPr lang="en-US" altLang="ja-JP" sz="2625" dirty="0">
                <a:solidFill>
                  <a:srgbClr val="01A379"/>
                </a:solidFill>
              </a:rPr>
              <a:t>Associations, </a:t>
            </a:r>
            <a:r>
              <a:rPr lang="en-US" altLang="ja-JP" sz="2625" dirty="0" err="1">
                <a:solidFill>
                  <a:srgbClr val="01A379"/>
                </a:solidFill>
              </a:rPr>
              <a:t>GoM</a:t>
            </a:r>
            <a:r>
              <a:rPr lang="en-US" altLang="ja-JP" sz="2625" dirty="0">
                <a:solidFill>
                  <a:srgbClr val="01A379"/>
                </a:solidFill>
              </a:rPr>
              <a:t> and TGC</a:t>
            </a:r>
            <a:endParaRPr lang="en-US" sz="2625" dirty="0">
              <a:solidFill>
                <a:srgbClr val="01A379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AFE5DD-2846-4F50-8BDE-2DE1C9712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ja-JP" sz="2625" dirty="0">
                <a:solidFill>
                  <a:srgbClr val="01A379"/>
                </a:solidFill>
                <a:latin typeface="Arial" pitchFamily="34" charset="0"/>
                <a:cs typeface="Arial" pitchFamily="34" charset="0"/>
              </a:rPr>
              <a:t>Governance Structure of the Triparty Agreement</a:t>
            </a:r>
            <a:endParaRPr lang="en-US" sz="2625" dirty="0">
              <a:solidFill>
                <a:srgbClr val="01A37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40A4EA-714C-4CC9-B12E-B28C2E31C3F9}"/>
              </a:ext>
            </a:extLst>
          </p:cNvPr>
          <p:cNvSpPr txBox="1"/>
          <p:nvPr/>
        </p:nvSpPr>
        <p:spPr>
          <a:xfrm>
            <a:off x="6324601" y="5500438"/>
            <a:ext cx="3841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90% of all carbon credits go to the Kulera REDD+ Program</a:t>
            </a:r>
          </a:p>
        </p:txBody>
      </p:sp>
    </p:spTree>
    <p:extLst>
      <p:ext uri="{BB962C8B-B14F-4D97-AF65-F5344CB8AC3E}">
        <p14:creationId xmlns:p14="http://schemas.microsoft.com/office/powerpoint/2010/main" val="25003772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39113" y="6243638"/>
            <a:ext cx="2200275" cy="457200"/>
          </a:xfrm>
        </p:spPr>
        <p:txBody>
          <a:bodyPr anchor="t"/>
          <a:lstStyle/>
          <a:p>
            <a:pPr>
              <a:defRPr/>
            </a:pPr>
            <a:fld id="{D9DA4DE5-9E34-441A-BDC5-6A753BCCD6EE}" type="slidenum">
              <a:rPr lang="en-US" sz="1031">
                <a:latin typeface="Verdana" pitchFamily="34" charset="0"/>
              </a:rPr>
              <a:pPr>
                <a:defRPr/>
              </a:pPr>
              <a:t>26</a:t>
            </a:fld>
            <a:endParaRPr lang="en-US" sz="1031" dirty="0">
              <a:latin typeface="Verdan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28750" y="290719"/>
            <a:ext cx="8233033" cy="611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defRPr/>
            </a:pPr>
            <a:r>
              <a:rPr lang="en-US" sz="3375" b="1" dirty="0">
                <a:solidFill>
                  <a:srgbClr val="01A379"/>
                </a:solidFill>
                <a:latin typeface="Calibri"/>
                <a:ea typeface="ＭＳ Ｐゴシック" charset="-128"/>
              </a:rPr>
              <a:t>How Benefits are Distributed</a:t>
            </a:r>
            <a:endParaRPr lang="en-US" sz="3375" b="1" dirty="0">
              <a:solidFill>
                <a:srgbClr val="01A379"/>
              </a:solidFill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BACFB3-9C43-4083-A205-364C8C322F7F}"/>
              </a:ext>
            </a:extLst>
          </p:cNvPr>
          <p:cNvSpPr/>
          <p:nvPr/>
        </p:nvSpPr>
        <p:spPr>
          <a:xfrm>
            <a:off x="1369219" y="1117759"/>
            <a:ext cx="9429750" cy="429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1469" indent="-321469" algn="just">
              <a:spcAft>
                <a:spcPts val="1688"/>
              </a:spcAft>
              <a:buFont typeface="Arial" panose="020B0604020202020204" pitchFamily="34" charset="0"/>
              <a:buChar char="•"/>
            </a:pPr>
            <a:r>
              <a:rPr lang="en-US" sz="2719" dirty="0"/>
              <a:t>The Project is expected to generate approximately 6.3 million VCUs over its 30-year crediting period before risk buffer deductions (normally = 25%)</a:t>
            </a:r>
          </a:p>
          <a:p>
            <a:pPr marL="321469" indent="-321469" algn="just">
              <a:spcAft>
                <a:spcPts val="1688"/>
              </a:spcAft>
              <a:buFont typeface="Arial" panose="020B0604020202020204" pitchFamily="34" charset="0"/>
              <a:buChar char="•"/>
            </a:pPr>
            <a:r>
              <a:rPr lang="en-US" sz="2719" dirty="0"/>
              <a:t>The parties (DNP, NVA, NAWIRA and Terra Global Capital) agreed to adopt a benefit distribution policy under which the </a:t>
            </a:r>
            <a:r>
              <a:rPr lang="en-US" sz="2719" dirty="0">
                <a:highlight>
                  <a:srgbClr val="FFFF00"/>
                </a:highlight>
              </a:rPr>
              <a:t>net income </a:t>
            </a:r>
            <a:r>
              <a:rPr lang="en-US" sz="2719" dirty="0"/>
              <a:t>from Carbon Credits is distributed to local communities for resource management, livelihood improvements and direct employment benefits</a:t>
            </a:r>
            <a:endParaRPr lang="en-US" sz="2250" dirty="0"/>
          </a:p>
          <a:p>
            <a:pPr marL="321469" indent="-321469" algn="just">
              <a:spcAft>
                <a:spcPts val="1688"/>
              </a:spcAft>
              <a:buFont typeface="Arial" panose="020B0604020202020204" pitchFamily="34" charset="0"/>
              <a:buChar char="•"/>
            </a:pPr>
            <a:r>
              <a:rPr lang="en-US" sz="2750" dirty="0"/>
              <a:t>See example below how revenues were distributed</a:t>
            </a:r>
          </a:p>
        </p:txBody>
      </p:sp>
    </p:spTree>
    <p:extLst>
      <p:ext uri="{BB962C8B-B14F-4D97-AF65-F5344CB8AC3E}">
        <p14:creationId xmlns:p14="http://schemas.microsoft.com/office/powerpoint/2010/main" val="4231901158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39113" y="6243638"/>
            <a:ext cx="2200275" cy="457200"/>
          </a:xfrm>
        </p:spPr>
        <p:txBody>
          <a:bodyPr anchor="t"/>
          <a:lstStyle/>
          <a:p>
            <a:pPr>
              <a:defRPr/>
            </a:pPr>
            <a:fld id="{D9DA4DE5-9E34-441A-BDC5-6A753BCCD6EE}" type="slidenum">
              <a:rPr lang="en-US" sz="1031">
                <a:latin typeface="Verdana" pitchFamily="34" charset="0"/>
              </a:rPr>
              <a:pPr>
                <a:defRPr/>
              </a:pPr>
              <a:t>27</a:t>
            </a:fld>
            <a:endParaRPr lang="en-US" sz="1031" dirty="0">
              <a:latin typeface="Verdan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81124" y="1055961"/>
            <a:ext cx="9429750" cy="5337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25" indent="-428625" algn="just">
              <a:spcAft>
                <a:spcPts val="1688"/>
              </a:spcAft>
              <a:buFont typeface="Arial" panose="020B0604020202020204" pitchFamily="34" charset="0"/>
              <a:buChar char="•"/>
            </a:pPr>
            <a:r>
              <a:rPr lang="en-US" sz="3000" b="1" dirty="0"/>
              <a:t>Social-economic benefits from capacity building </a:t>
            </a:r>
          </a:p>
          <a:p>
            <a:pPr marL="428625" indent="-428625" algn="just">
              <a:spcAft>
                <a:spcPts val="1688"/>
              </a:spcAft>
              <a:buFont typeface="Arial" panose="020B0604020202020204" pitchFamily="34" charset="0"/>
              <a:buChar char="•"/>
            </a:pPr>
            <a:r>
              <a:rPr lang="en-US" sz="3000" b="1" dirty="0"/>
              <a:t>Direct from project actions:</a:t>
            </a:r>
          </a:p>
          <a:p>
            <a:pPr marL="857250" lvl="1" indent="-428625" algn="just">
              <a:spcAft>
                <a:spcPts val="1688"/>
              </a:spcAft>
              <a:buFont typeface="Wingdings" panose="05000000000000000000" pitchFamily="2" charset="2"/>
              <a:buChar char="q"/>
            </a:pPr>
            <a:r>
              <a:rPr lang="en-US" sz="3000" dirty="0"/>
              <a:t>Employment opportunities</a:t>
            </a:r>
          </a:p>
          <a:p>
            <a:pPr marL="857250" lvl="1" indent="-428625" algn="just">
              <a:spcAft>
                <a:spcPts val="1688"/>
              </a:spcAft>
              <a:buFont typeface="Wingdings" panose="05000000000000000000" pitchFamily="2" charset="2"/>
              <a:buChar char="q"/>
            </a:pPr>
            <a:r>
              <a:rPr lang="en-US" sz="3000" dirty="0"/>
              <a:t>Improved livelihoods via project actions (sustainable fuelwood, agriculture intensification, energy solutions, etc.)</a:t>
            </a:r>
          </a:p>
          <a:p>
            <a:pPr marL="857250" lvl="1" indent="-428625" algn="just">
              <a:spcAft>
                <a:spcPts val="1688"/>
              </a:spcAft>
              <a:buFont typeface="Wingdings" panose="05000000000000000000" pitchFamily="2" charset="2"/>
              <a:buChar char="q"/>
            </a:pPr>
            <a:r>
              <a:rPr lang="en-US" sz="3000" dirty="0"/>
              <a:t>Development of income streams (NFTP, tree crops (e.g., coffee &amp; macadamia), sustainable local timber)</a:t>
            </a:r>
          </a:p>
          <a:p>
            <a:pPr marL="857250" lvl="1" indent="-428625" algn="just">
              <a:spcAft>
                <a:spcPts val="1688"/>
              </a:spcAft>
              <a:buFont typeface="Wingdings" panose="05000000000000000000" pitchFamily="2" charset="2"/>
              <a:buChar char="q"/>
            </a:pPr>
            <a:r>
              <a:rPr lang="en-US" sz="3000" dirty="0"/>
              <a:t>Direct financial payments from carbon credit sales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D4F3A63-1C75-428E-BAD4-91AC39B3E875}"/>
              </a:ext>
            </a:extLst>
          </p:cNvPr>
          <p:cNvSpPr txBox="1">
            <a:spLocks/>
          </p:cNvSpPr>
          <p:nvPr/>
        </p:nvSpPr>
        <p:spPr>
          <a:xfrm>
            <a:off x="1381124" y="464680"/>
            <a:ext cx="10274721" cy="553473"/>
          </a:xfrm>
          <a:prstGeom prst="rect">
            <a:avLst/>
          </a:prstGeom>
        </p:spPr>
        <p:txBody>
          <a:bodyPr/>
          <a:lstStyle>
            <a:lvl1pPr algn="l" defTabSz="7543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3188" b="1" dirty="0">
                <a:solidFill>
                  <a:srgbClr val="01A379"/>
                </a:solidFill>
                <a:latin typeface="+mn-lt"/>
              </a:rPr>
              <a:t>How Communities Benefit from Carbon Credits/ Revenues</a:t>
            </a:r>
            <a:endParaRPr lang="en-US" sz="3188" b="1" dirty="0">
              <a:solidFill>
                <a:srgbClr val="01A37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6308312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39113" y="6243638"/>
            <a:ext cx="2200275" cy="457200"/>
          </a:xfrm>
        </p:spPr>
        <p:txBody>
          <a:bodyPr anchor="t"/>
          <a:lstStyle/>
          <a:p>
            <a:pPr>
              <a:defRPr/>
            </a:pPr>
            <a:fld id="{D9DA4DE5-9E34-441A-BDC5-6A753BCCD6EE}" type="slidenum">
              <a:rPr lang="en-US" sz="1031">
                <a:latin typeface="Verdana" pitchFamily="34" charset="0"/>
              </a:rPr>
              <a:pPr>
                <a:defRPr/>
              </a:pPr>
              <a:t>28</a:t>
            </a:fld>
            <a:endParaRPr lang="en-US" sz="1031" dirty="0">
              <a:latin typeface="Verdan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81125" y="1474603"/>
            <a:ext cx="9429750" cy="3747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25" indent="-428625" algn="just">
              <a:spcAft>
                <a:spcPts val="2250"/>
              </a:spcAft>
              <a:buFont typeface="Arial" panose="020B0604020202020204" pitchFamily="34" charset="0"/>
              <a:buChar char="•"/>
            </a:pPr>
            <a:r>
              <a:rPr lang="en-US" sz="3000" b="1" dirty="0"/>
              <a:t>Indirect: </a:t>
            </a:r>
          </a:p>
          <a:p>
            <a:pPr lvl="1" algn="just">
              <a:spcAft>
                <a:spcPts val="2250"/>
              </a:spcAft>
            </a:pPr>
            <a:r>
              <a:rPr lang="en-US" sz="3000" dirty="0"/>
              <a:t>Non-project programs financed by project income (rehabilitation of schools, wells, health facilities, etc.)</a:t>
            </a:r>
          </a:p>
          <a:p>
            <a:pPr marL="428625" indent="-428625" algn="just">
              <a:spcAft>
                <a:spcPts val="2250"/>
              </a:spcAft>
              <a:buFont typeface="Arial" panose="020B0604020202020204" pitchFamily="34" charset="0"/>
              <a:buChar char="•"/>
            </a:pPr>
            <a:r>
              <a:rPr lang="en-US" sz="3000" b="1" dirty="0"/>
              <a:t>Tangential:</a:t>
            </a:r>
          </a:p>
          <a:p>
            <a:pPr lvl="1" algn="just">
              <a:spcAft>
                <a:spcPts val="2250"/>
              </a:spcAft>
            </a:pPr>
            <a:r>
              <a:rPr lang="en-US" sz="3000" dirty="0"/>
              <a:t>Improved forest cover and products, water and soil quality, and increased biodiversity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D4F3A63-1C75-428E-BAD4-91AC39B3E875}"/>
              </a:ext>
            </a:extLst>
          </p:cNvPr>
          <p:cNvSpPr txBox="1">
            <a:spLocks/>
          </p:cNvSpPr>
          <p:nvPr/>
        </p:nvSpPr>
        <p:spPr>
          <a:xfrm>
            <a:off x="914400" y="741416"/>
            <a:ext cx="10122195" cy="553473"/>
          </a:xfrm>
          <a:prstGeom prst="rect">
            <a:avLst/>
          </a:prstGeom>
        </p:spPr>
        <p:txBody>
          <a:bodyPr/>
          <a:lstStyle>
            <a:lvl1pPr algn="l" defTabSz="7543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3188" b="1" dirty="0">
                <a:solidFill>
                  <a:srgbClr val="01A379"/>
                </a:solidFill>
                <a:latin typeface="+mn-lt"/>
              </a:rPr>
              <a:t>How Communities Benefit from Carbon Credits/Revenues</a:t>
            </a:r>
            <a:endParaRPr lang="en-US" sz="3188" b="1" dirty="0">
              <a:solidFill>
                <a:srgbClr val="01A37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34628920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39113" y="6243638"/>
            <a:ext cx="2200275" cy="457200"/>
          </a:xfrm>
        </p:spPr>
        <p:txBody>
          <a:bodyPr anchor="t"/>
          <a:lstStyle/>
          <a:p>
            <a:pPr>
              <a:defRPr/>
            </a:pPr>
            <a:fld id="{D9DA4DE5-9E34-441A-BDC5-6A753BCCD6EE}" type="slidenum">
              <a:rPr lang="en-US" sz="1031">
                <a:latin typeface="Verdana" pitchFamily="34" charset="0"/>
              </a:rPr>
              <a:pPr>
                <a:defRPr/>
              </a:pPr>
              <a:t>29</a:t>
            </a:fld>
            <a:endParaRPr lang="en-US" sz="1031" dirty="0">
              <a:latin typeface="Verdan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81125" y="1857375"/>
            <a:ext cx="942975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25" indent="-428625" algn="just">
              <a:spcAft>
                <a:spcPts val="2250"/>
              </a:spcAft>
              <a:buFont typeface="Arial" panose="020B0604020202020204" pitchFamily="34" charset="0"/>
              <a:buChar char="•"/>
            </a:pPr>
            <a:endParaRPr lang="en-US" sz="3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D4F3A63-1C75-428E-BAD4-91AC39B3E875}"/>
              </a:ext>
            </a:extLst>
          </p:cNvPr>
          <p:cNvSpPr txBox="1">
            <a:spLocks/>
          </p:cNvSpPr>
          <p:nvPr/>
        </p:nvSpPr>
        <p:spPr>
          <a:xfrm>
            <a:off x="1381124" y="318978"/>
            <a:ext cx="9989687" cy="975912"/>
          </a:xfrm>
          <a:prstGeom prst="rect">
            <a:avLst/>
          </a:prstGeom>
        </p:spPr>
        <p:txBody>
          <a:bodyPr/>
          <a:lstStyle>
            <a:lvl1pPr algn="l" defTabSz="7543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3188" b="1" dirty="0">
                <a:solidFill>
                  <a:srgbClr val="01A379"/>
                </a:solidFill>
                <a:latin typeface="+mn-lt"/>
              </a:rPr>
              <a:t>How Revenues were shared under </a:t>
            </a:r>
            <a:r>
              <a:rPr lang="en-US" altLang="ja-JP" sz="3188" b="1" dirty="0" err="1">
                <a:solidFill>
                  <a:srgbClr val="01A379"/>
                </a:solidFill>
                <a:latin typeface="+mn-lt"/>
              </a:rPr>
              <a:t>Kulera</a:t>
            </a:r>
            <a:r>
              <a:rPr lang="en-US" altLang="ja-JP" sz="3188" b="1" dirty="0">
                <a:solidFill>
                  <a:srgbClr val="01A379"/>
                </a:solidFill>
                <a:latin typeface="+mn-lt"/>
              </a:rPr>
              <a:t> for the second crediting period (courtesy – TGC)</a:t>
            </a:r>
            <a:endParaRPr lang="en-US" sz="3188" b="1" dirty="0">
              <a:solidFill>
                <a:srgbClr val="01A379"/>
              </a:solidFill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40F8DF-E7BC-EC85-BDD2-B34BCD765D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125" y="1285875"/>
            <a:ext cx="9989687" cy="454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36491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9B4F4-68CF-889E-17E9-335F93BEB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0155" y="77053"/>
            <a:ext cx="10058400" cy="70222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Schematic View of the Carbon Cycle</a:t>
            </a:r>
          </a:p>
        </p:txBody>
      </p:sp>
      <p:pic>
        <p:nvPicPr>
          <p:cNvPr id="1026" name="Picture 2" descr="Diagram Of Carbon Dioxide">
            <a:extLst>
              <a:ext uri="{FF2B5EF4-FFF2-40B4-BE49-F238E27FC236}">
                <a16:creationId xmlns:a16="http://schemas.microsoft.com/office/drawing/2014/main" id="{3ECD6960-D22B-D5DA-8704-DF222558602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520" y="779278"/>
            <a:ext cx="6008353" cy="566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7680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39113" y="6243638"/>
            <a:ext cx="2200275" cy="457200"/>
          </a:xfrm>
        </p:spPr>
        <p:txBody>
          <a:bodyPr anchor="t"/>
          <a:lstStyle/>
          <a:p>
            <a:pPr>
              <a:defRPr/>
            </a:pPr>
            <a:fld id="{D9DA4DE5-9E34-441A-BDC5-6A753BCCD6EE}" type="slidenum">
              <a:rPr lang="en-US" sz="1031">
                <a:latin typeface="Verdana" pitchFamily="34" charset="0"/>
              </a:rPr>
              <a:pPr>
                <a:defRPr/>
              </a:pPr>
              <a:t>30</a:t>
            </a:fld>
            <a:endParaRPr lang="en-US" sz="1031" dirty="0">
              <a:latin typeface="Verdan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8838" y="680845"/>
            <a:ext cx="11314323" cy="5427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25" indent="-428625" algn="just">
              <a:spcAft>
                <a:spcPts val="2250"/>
              </a:spcAft>
              <a:buFont typeface="Arial" panose="020B0604020202020204" pitchFamily="34" charset="0"/>
              <a:buChar char="•"/>
            </a:pPr>
            <a:r>
              <a:rPr lang="en-US" sz="2700" b="1" dirty="0"/>
              <a:t>What is the actual size of the Malawi carbon market landscape – tonnage and value?</a:t>
            </a:r>
          </a:p>
          <a:p>
            <a:pPr marL="428625" indent="-428625" algn="just">
              <a:spcAft>
                <a:spcPts val="2250"/>
              </a:spcAft>
              <a:buFont typeface="Arial" panose="020B0604020202020204" pitchFamily="34" charset="0"/>
              <a:buChar char="•"/>
            </a:pPr>
            <a:r>
              <a:rPr lang="en-US" sz="2700" b="1" dirty="0"/>
              <a:t>Where do we have the comparative advantage – where are/which are the low hanging fruits? – Agriculture, Forestry/Other PAs, Energy, Water &amp; Sanitation, </a:t>
            </a:r>
            <a:r>
              <a:rPr lang="en-US" sz="2700" b="1" dirty="0" err="1"/>
              <a:t>etc</a:t>
            </a:r>
            <a:r>
              <a:rPr lang="en-US" sz="2700" b="1" dirty="0"/>
              <a:t>?</a:t>
            </a:r>
          </a:p>
          <a:p>
            <a:pPr marL="428625" indent="-428625" algn="just">
              <a:spcAft>
                <a:spcPts val="2250"/>
              </a:spcAft>
              <a:buFont typeface="Arial" panose="020B0604020202020204" pitchFamily="34" charset="0"/>
              <a:buChar char="•"/>
            </a:pPr>
            <a:r>
              <a:rPr lang="en-US" sz="2700" b="1" dirty="0"/>
              <a:t>Do we have the technical capacity to engage in carbon markets? Where are our strengths / gaps?</a:t>
            </a:r>
          </a:p>
          <a:p>
            <a:pPr marL="428625" indent="-428625" algn="just">
              <a:spcAft>
                <a:spcPts val="2250"/>
              </a:spcAft>
              <a:buFont typeface="Arial" panose="020B0604020202020204" pitchFamily="34" charset="0"/>
              <a:buChar char="•"/>
            </a:pPr>
            <a:r>
              <a:rPr lang="en-US" sz="2700" b="1" dirty="0"/>
              <a:t>How attractive is our carbon market regulatory framework – is it competitive?</a:t>
            </a:r>
          </a:p>
          <a:p>
            <a:pPr marL="428625" indent="-428625" algn="just">
              <a:spcAft>
                <a:spcPts val="2250"/>
              </a:spcAft>
              <a:buFont typeface="Arial" panose="020B0604020202020204" pitchFamily="34" charset="0"/>
              <a:buChar char="•"/>
            </a:pPr>
            <a:r>
              <a:rPr lang="en-US" sz="2700" b="1" dirty="0"/>
              <a:t>How can the Malawi Carbon Market Initiative drive the investment drive?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D4F3A63-1C75-428E-BAD4-91AC39B3E875}"/>
              </a:ext>
            </a:extLst>
          </p:cNvPr>
          <p:cNvSpPr txBox="1">
            <a:spLocks/>
          </p:cNvSpPr>
          <p:nvPr/>
        </p:nvSpPr>
        <p:spPr>
          <a:xfrm>
            <a:off x="1370108" y="127372"/>
            <a:ext cx="8280658" cy="553473"/>
          </a:xfrm>
          <a:prstGeom prst="rect">
            <a:avLst/>
          </a:prstGeom>
        </p:spPr>
        <p:txBody>
          <a:bodyPr/>
          <a:lstStyle>
            <a:lvl1pPr algn="l" defTabSz="7543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3188" b="1" dirty="0">
                <a:solidFill>
                  <a:srgbClr val="01A379"/>
                </a:solidFill>
                <a:latin typeface="+mn-lt"/>
              </a:rPr>
              <a:t>AREAS FOR FURTHER ENGAGEMENT</a:t>
            </a:r>
            <a:endParaRPr lang="en-US" sz="3188" b="1" dirty="0">
              <a:solidFill>
                <a:srgbClr val="01A37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5390630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Questions and Answers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6605" y="1737362"/>
            <a:ext cx="10779760" cy="4131945"/>
          </a:xfrm>
        </p:spPr>
        <p:txBody>
          <a:bodyPr>
            <a:noAutofit/>
          </a:bodyPr>
          <a:lstStyle/>
          <a:p>
            <a:pPr marL="0" lvl="1" indent="0" algn="ctr"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endParaRPr lang="en-US" dirty="0"/>
          </a:p>
          <a:p>
            <a:pPr marL="0" lvl="1" indent="0" algn="ctr"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endParaRPr lang="en-US" dirty="0"/>
          </a:p>
          <a:p>
            <a:pPr marL="0" lvl="1" indent="0" algn="ctr"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endParaRPr lang="en-US" dirty="0"/>
          </a:p>
          <a:p>
            <a:pPr marL="0" lvl="1" indent="0" algn="ctr"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endParaRPr lang="en-US" dirty="0"/>
          </a:p>
          <a:p>
            <a:pPr marL="0" lvl="1" indent="0" algn="ctr"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r>
              <a:rPr lang="en-US" sz="4800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ZIKOMO!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6983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Climate Change 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128" y="1317344"/>
            <a:ext cx="11167745" cy="505192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200" b="1" dirty="0"/>
              <a:t>What is Climate Change?</a:t>
            </a:r>
          </a:p>
          <a:p>
            <a:pPr marL="0" indent="0" algn="just">
              <a:buNone/>
            </a:pPr>
            <a:r>
              <a:rPr lang="en-US" sz="2200" dirty="0"/>
              <a:t>	A change in global or regional climate patterns, (apparent from the mid to late 20th 	century onwards) and attributed largely to the increased levels of atmospheric 	carbon 	dioxide.</a:t>
            </a:r>
          </a:p>
          <a:p>
            <a:pPr marL="0" indent="0" algn="just">
              <a:lnSpc>
                <a:spcPct val="100000"/>
              </a:lnSpc>
              <a:buNone/>
              <a:defRPr/>
            </a:pPr>
            <a:r>
              <a:rPr lang="en-US" sz="2200" dirty="0"/>
              <a:t>	</a:t>
            </a:r>
            <a:r>
              <a:rPr lang="en-US" sz="2200" b="1" i="1" dirty="0"/>
              <a:t>Remember to distinguish between climate and weather!</a:t>
            </a:r>
          </a:p>
          <a:p>
            <a:pPr marL="0" indent="0" algn="just">
              <a:lnSpc>
                <a:spcPct val="100000"/>
              </a:lnSpc>
              <a:buNone/>
              <a:defRPr/>
            </a:pPr>
            <a:r>
              <a:rPr lang="en-US" sz="2200" b="1" dirty="0"/>
              <a:t>How big is the problem?</a:t>
            </a:r>
          </a:p>
          <a:p>
            <a:pPr marL="0" indent="0" algn="just">
              <a:lnSpc>
                <a:spcPct val="100000"/>
              </a:lnSpc>
              <a:buNone/>
              <a:defRPr/>
            </a:pPr>
            <a:r>
              <a:rPr lang="en-US" sz="2200" b="1" dirty="0"/>
              <a:t>	</a:t>
            </a:r>
            <a:r>
              <a:rPr lang="en-US" sz="2200" dirty="0"/>
              <a:t>Recent studies have found that monthly mean temperature records, extreme precipitation 	events, and average air moisture content have all risen over the last 50 to 150 years. </a:t>
            </a:r>
          </a:p>
          <a:p>
            <a:pPr marL="0" indent="0" algn="just">
              <a:lnSpc>
                <a:spcPct val="100000"/>
              </a:lnSpc>
              <a:buNone/>
              <a:defRPr/>
            </a:pPr>
            <a:r>
              <a:rPr lang="en-US" sz="2200" b="1" dirty="0"/>
              <a:t>What is the biggest concern with Climate Change?</a:t>
            </a:r>
          </a:p>
          <a:p>
            <a:pPr marL="0" indent="0" algn="just">
              <a:lnSpc>
                <a:spcPct val="100000"/>
              </a:lnSpc>
              <a:buNone/>
              <a:defRPr/>
            </a:pPr>
            <a:r>
              <a:rPr lang="en-US" sz="2200" dirty="0"/>
              <a:t>	Most scientists believe that the cause of such unpredictable extremes is the	“anthropogenic” (originating in human activities) buildup of greenhouse gases (GHG) in 	the atmosphere. 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§"/>
              <a:defRPr/>
            </a:pPr>
            <a:endParaRPr lang="en-US" sz="22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900" dirty="0"/>
          </a:p>
          <a:p>
            <a:endParaRPr lang="en-US" sz="1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0A2C7-C66F-D113-2655-DE2F09797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816983"/>
          </a:xfrm>
        </p:spPr>
        <p:txBody>
          <a:bodyPr/>
          <a:lstStyle/>
          <a:p>
            <a:r>
              <a:rPr lang="en-US" b="1" dirty="0"/>
              <a:t>DRIVERS FOR CLIMATE CHANGE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82BEE1-A64E-F742-3DC0-4586A7F8579D}"/>
              </a:ext>
            </a:extLst>
          </p:cNvPr>
          <p:cNvSpPr txBox="1"/>
          <p:nvPr/>
        </p:nvSpPr>
        <p:spPr>
          <a:xfrm>
            <a:off x="658999" y="1398934"/>
            <a:ext cx="1087400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635" lvl="1" indent="-342900" algn="just"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en-US" sz="2400" dirty="0"/>
              <a:t>Deforestation due to agricultural expansion, over exploitation of forest resources, encroachment into protected areas, charcoal, forest fires, forest conversion for industrialization and other uses.</a:t>
            </a:r>
          </a:p>
          <a:p>
            <a:pPr marL="635635" lvl="1" indent="-342900" algn="just"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en-US" sz="2400" dirty="0"/>
              <a:t>Tillage practices (conventional) leading to loss of carbon from the soil ending up as carbon dioxide.</a:t>
            </a:r>
          </a:p>
          <a:p>
            <a:pPr marL="635635" lvl="1" indent="-342900" algn="just"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en-US" sz="2400" dirty="0"/>
              <a:t>Use of fossil fuel.</a:t>
            </a:r>
          </a:p>
          <a:p>
            <a:pPr marL="635635" lvl="1" indent="-342900" algn="just"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en-US" sz="2400" dirty="0"/>
              <a:t>Use of synthetic chemical fertilizers, especially nitrogen and phosphorus, will seriously reduce or in many cases even eliminate any soil carbon buildup.</a:t>
            </a:r>
          </a:p>
          <a:p>
            <a:pPr marL="635635" lvl="1" indent="-342900" algn="just"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en-US" sz="2400" dirty="0"/>
              <a:t>Toxins like pesticides are lethal to soil organisms, which play a crucial role in enhancing plant vitality and photosynthesis.</a:t>
            </a:r>
          </a:p>
          <a:p>
            <a:pPr marL="635635" lvl="1" indent="-342900" algn="just"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en-US" sz="2400" dirty="0"/>
              <a:t>Plastics.</a:t>
            </a:r>
          </a:p>
          <a:p>
            <a:pPr marL="635635" lvl="1" indent="-342900" algn="just"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endParaRPr lang="en-US" sz="1900" dirty="0"/>
          </a:p>
          <a:p>
            <a:pPr marL="635635" lvl="1" indent="-342900" algn="just">
              <a:buFont typeface="Wingdings" panose="05000000000000000000" pitchFamily="2" charset="2"/>
              <a:buChar char="q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538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1524001" y="304803"/>
            <a:ext cx="9144000" cy="630237"/>
          </a:xfrm>
        </p:spPr>
        <p:txBody>
          <a:bodyPr>
            <a:noAutofit/>
          </a:bodyPr>
          <a:lstStyle/>
          <a:p>
            <a:pPr algn="ctr"/>
            <a:r>
              <a:rPr lang="en-US" altLang="en-US" sz="3800" b="1" dirty="0"/>
              <a:t>Conventional Ridge Tillage</a:t>
            </a:r>
          </a:p>
        </p:txBody>
      </p:sp>
      <p:pic>
        <p:nvPicPr>
          <p:cNvPr id="7475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2" y="1206500"/>
            <a:ext cx="4391025" cy="369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7" name="Picture 2" descr="shter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389" y="1219200"/>
            <a:ext cx="4646612" cy="367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8" name="TextBox 5"/>
          <p:cNvSpPr txBox="1">
            <a:spLocks noChangeArrowheads="1"/>
          </p:cNvSpPr>
          <p:nvPr/>
        </p:nvSpPr>
        <p:spPr bwMode="auto">
          <a:xfrm>
            <a:off x="1524000" y="4883586"/>
            <a:ext cx="9144000" cy="138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Font typeface="Arial Narrow" pitchFamily="34" charset="0"/>
              <a:buChar char="●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669900"/>
              </a:buClr>
              <a:buFont typeface="Wingdings 3" pitchFamily="18" charset="2"/>
              <a:buChar char=""/>
              <a:defRPr sz="2400">
                <a:solidFill>
                  <a:srgbClr val="292929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336600"/>
              </a:buClr>
              <a:buFont typeface="Wingdings 2" pitchFamily="18" charset="2"/>
              <a:buChar char="®"/>
              <a:defRPr sz="2400">
                <a:solidFill>
                  <a:srgbClr val="292929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500" b="1" dirty="0">
                <a:latin typeface="Arial" charset="0"/>
              </a:rPr>
              <a:t>Dry loose soil on ridges is subject to being washed down into the compacted furrows and off the field, thereby leading to carbon loss from the soil / loss of fertility</a:t>
            </a:r>
            <a:r>
              <a:rPr lang="en-GB" b="1" dirty="0"/>
              <a:t>.</a:t>
            </a:r>
            <a:endParaRPr lang="en-ZA" altLang="en-US" sz="25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360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27069"/>
            <a:ext cx="8393114" cy="789640"/>
          </a:xfrm>
        </p:spPr>
        <p:txBody>
          <a:bodyPr/>
          <a:lstStyle/>
          <a:p>
            <a:pPr algn="ctr"/>
            <a:r>
              <a:rPr lang="en-US" sz="3182" b="1" dirty="0">
                <a:solidFill>
                  <a:schemeClr val="tx1"/>
                </a:solidFill>
              </a:rPr>
              <a:t>Deforested Environment in Farmland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90602"/>
            <a:ext cx="8471338" cy="533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294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7366" y="152400"/>
            <a:ext cx="10195034" cy="868362"/>
          </a:xfrm>
        </p:spPr>
        <p:txBody>
          <a:bodyPr/>
          <a:lstStyle/>
          <a:p>
            <a:pPr algn="ctr"/>
            <a:r>
              <a:rPr lang="en-ZA" sz="2800" b="1" dirty="0">
                <a:solidFill>
                  <a:schemeClr val="tx1"/>
                </a:solidFill>
              </a:rPr>
              <a:t>The majority of urban population uses charcoal for cooking, exerting pressure on the forests</a:t>
            </a:r>
          </a:p>
        </p:txBody>
      </p:sp>
      <p:pic>
        <p:nvPicPr>
          <p:cNvPr id="3074" name="Picture 2" descr="Charcoal trade is a security threat to residents, cause untold health ...">
            <a:extLst>
              <a:ext uri="{FF2B5EF4-FFF2-40B4-BE49-F238E27FC236}">
                <a16:creationId xmlns:a16="http://schemas.microsoft.com/office/drawing/2014/main" id="{FCF1580F-DDA3-B897-1233-DDA04A62D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0" y="1146377"/>
            <a:ext cx="6870700" cy="514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49500" y="5338048"/>
            <a:ext cx="6870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8-10 tons wood is needed to make 1 ton of charcoal in local kilns</a:t>
            </a:r>
          </a:p>
        </p:txBody>
      </p:sp>
    </p:spTree>
    <p:extLst>
      <p:ext uri="{BB962C8B-B14F-4D97-AF65-F5344CB8AC3E}">
        <p14:creationId xmlns:p14="http://schemas.microsoft.com/office/powerpoint/2010/main" val="1467826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0A2C7-C66F-D113-2655-DE2F09797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IMPACTS OF CLIMATE CHANGE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82BEE1-A64E-F742-3DC0-4586A7F8579D}"/>
              </a:ext>
            </a:extLst>
          </p:cNvPr>
          <p:cNvSpPr txBox="1"/>
          <p:nvPr/>
        </p:nvSpPr>
        <p:spPr>
          <a:xfrm>
            <a:off x="1097280" y="2065912"/>
            <a:ext cx="9843989" cy="41395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9935" lvl="1" indent="-457200" algn="just"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en-US" sz="2800" dirty="0"/>
              <a:t>Droughts</a:t>
            </a:r>
          </a:p>
          <a:p>
            <a:pPr marL="749935" lvl="1" indent="-457200" algn="just"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en-US" sz="2800" dirty="0"/>
              <a:t>Change in rainfall pattern</a:t>
            </a:r>
          </a:p>
          <a:p>
            <a:pPr marL="749935" lvl="1" indent="-457200" algn="just"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en-US" sz="2800" dirty="0"/>
              <a:t>Floods</a:t>
            </a:r>
          </a:p>
          <a:p>
            <a:pPr marL="749935" lvl="1" indent="-457200" algn="just"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en-US" sz="2800" dirty="0"/>
              <a:t>Outbreak of pests/diseases</a:t>
            </a:r>
          </a:p>
          <a:p>
            <a:pPr marL="292735" lvl="1" algn="just">
              <a:defRPr/>
            </a:pPr>
            <a:endParaRPr lang="en-US" sz="2800" dirty="0"/>
          </a:p>
          <a:p>
            <a:pPr marL="292735" lvl="1" algn="just">
              <a:defRPr/>
            </a:pPr>
            <a:r>
              <a:rPr lang="en-US" sz="2800" dirty="0"/>
              <a:t>These environmental challenges disrupt social cohesion and economic stability, leading to increased poverty, inequality, and potential conflict.</a:t>
            </a:r>
          </a:p>
          <a:p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409142517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961</TotalTime>
  <Words>1628</Words>
  <Application>Microsoft Office PowerPoint</Application>
  <PresentationFormat>Widescreen</PresentationFormat>
  <Paragraphs>170</Paragraphs>
  <Slides>31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Aptos</vt:lpstr>
      <vt:lpstr>Arial</vt:lpstr>
      <vt:lpstr>Calibri</vt:lpstr>
      <vt:lpstr>Calibri body</vt:lpstr>
      <vt:lpstr>Calibri Light</vt:lpstr>
      <vt:lpstr>Verdana</vt:lpstr>
      <vt:lpstr>Wingdings</vt:lpstr>
      <vt:lpstr>Retrospect</vt:lpstr>
      <vt:lpstr>CLIMATE CHANGE: CAUSES, IMPACTS &amp; OPPORTUNITIES FOR CLIMATE MARKETS TO ACCELERATE DEVELOPMENT IN MALAWI</vt:lpstr>
      <vt:lpstr>OUTLINE</vt:lpstr>
      <vt:lpstr>Schematic View of the Carbon Cycle</vt:lpstr>
      <vt:lpstr>Climate Change Challenge</vt:lpstr>
      <vt:lpstr>DRIVERS FOR CLIMATE CHANGE</vt:lpstr>
      <vt:lpstr>Conventional Ridge Tillage</vt:lpstr>
      <vt:lpstr>Deforested Environment in Farmland</vt:lpstr>
      <vt:lpstr>The majority of urban population uses charcoal for cooking, exerting pressure on the forests</vt:lpstr>
      <vt:lpstr>IMPACTS OF CLIMATE CHANGE</vt:lpstr>
      <vt:lpstr>Crop Failure due to impact of El Nino </vt:lpstr>
      <vt:lpstr>Flooding due to Freddy – causing loss of life, and damage to crops, property and infrastructure</vt:lpstr>
      <vt:lpstr>Solutions to address the Climate challenge</vt:lpstr>
      <vt:lpstr>From Nature-based Solutions or Other Mitigation Activities to Carbon Credits</vt:lpstr>
      <vt:lpstr>Carbon Project Cycle</vt:lpstr>
      <vt:lpstr>Key Methodologies/Standards</vt:lpstr>
      <vt:lpstr>Key Considerations</vt:lpstr>
      <vt:lpstr>Farmer- managed Natural Regeneration</vt:lpstr>
      <vt:lpstr>ANR</vt:lpstr>
      <vt:lpstr>PowerPoint Presentation</vt:lpstr>
      <vt:lpstr>Key Considerations</vt:lpstr>
      <vt:lpstr>PowerPoint Presentation</vt:lpstr>
      <vt:lpstr>More Elaboration on carbon credits/markets</vt:lpstr>
      <vt:lpstr>PowerPoint Presentation</vt:lpstr>
      <vt:lpstr>PowerPoint Presentation</vt:lpstr>
      <vt:lpstr>Governance Structure of the Triparty Agreement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 and Answers</vt:lpstr>
    </vt:vector>
  </TitlesOfParts>
  <Company>Microsoft (C)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ARR Project</dc:title>
  <dc:creator>Jephthah Maliro</dc:creator>
  <cp:lastModifiedBy>Zwide Jere</cp:lastModifiedBy>
  <cp:revision>72</cp:revision>
  <dcterms:created xsi:type="dcterms:W3CDTF">2024-06-26T15:00:00Z</dcterms:created>
  <dcterms:modified xsi:type="dcterms:W3CDTF">2024-10-17T07:22:47Z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35CE21992BFA4A8ABCFF394636C8D29C_13</vt:lpwstr>
  </property>
  <property fmtid="{D5CDD505-2E9C-101B-9397-08002B2CF9AE}" pid="3" name="KSOProductBuildVer">
    <vt:lpwstr>1033-12.2.0.17119</vt:lpwstr>
  </property>
</Properties>
</file>